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3" r:id="rId2"/>
  </p:sldMasterIdLst>
  <p:notesMasterIdLst>
    <p:notesMasterId r:id="rId12"/>
  </p:notesMasterIdLst>
  <p:handoutMasterIdLst>
    <p:handoutMasterId r:id="rId13"/>
  </p:handoutMasterIdLst>
  <p:sldIdLst>
    <p:sldId id="257" r:id="rId3"/>
    <p:sldId id="980" r:id="rId4"/>
    <p:sldId id="981" r:id="rId5"/>
    <p:sldId id="984" r:id="rId6"/>
    <p:sldId id="986" r:id="rId7"/>
    <p:sldId id="983" r:id="rId8"/>
    <p:sldId id="987" r:id="rId9"/>
    <p:sldId id="988" r:id="rId10"/>
    <p:sldId id="899" r:id="rId11"/>
  </p:sldIdLst>
  <p:sldSz cx="121967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4" userDrawn="1">
          <p15:clr>
            <a:srgbClr val="A4A3A4"/>
          </p15:clr>
        </p15:guide>
        <p15:guide id="2" orient="horz" pos="414">
          <p15:clr>
            <a:srgbClr val="A4A3A4"/>
          </p15:clr>
        </p15:guide>
        <p15:guide id="3" pos="7243" userDrawn="1">
          <p15:clr>
            <a:srgbClr val="A4A3A4"/>
          </p15:clr>
        </p15:guide>
        <p15:guide id="4" pos="440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Aisen Yi" initials="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AAE3EA"/>
    <a:srgbClr val="E9002F"/>
    <a:srgbClr val="0070C0"/>
    <a:srgbClr val="0066FF"/>
    <a:srgbClr val="D4F1F5"/>
    <a:srgbClr val="000000"/>
    <a:srgbClr val="FFFFFF"/>
    <a:srgbClr val="B5B5B5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833802-FEF1-4C79-8D5D-14CF1EAF98D9}"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5" autoAdjust="0"/>
    <p:restoredTop sz="95725" autoAdjust="0"/>
  </p:normalViewPr>
  <p:slideViewPr>
    <p:cSldViewPr snapToGrid="0" snapToObjects="1">
      <p:cViewPr varScale="1">
        <p:scale>
          <a:sx n="93" d="100"/>
          <a:sy n="93" d="100"/>
        </p:scale>
        <p:origin x="96" y="45"/>
      </p:cViewPr>
      <p:guideLst>
        <p:guide pos="3864"/>
        <p:guide orient="horz" pos="414"/>
        <p:guide pos="7243"/>
        <p:guide pos="440"/>
        <p:guide orient="horz" pos="3952"/>
        <p:guide orient="horz" pos="7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700"/>
    </p:cViewPr>
  </p:sorterViewPr>
  <p:notesViewPr>
    <p:cSldViewPr snapToGrid="0" snapToObjects="1">
      <p:cViewPr varScale="1">
        <p:scale>
          <a:sx n="77" d="100"/>
          <a:sy n="77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8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4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2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487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3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5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4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5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5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0315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6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11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7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528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8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622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封面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801813" y="1920875"/>
            <a:ext cx="8332787" cy="15890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点击此处输入胶片主题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215934" y="4249271"/>
            <a:ext cx="3321050" cy="6111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2022</a:t>
            </a:r>
            <a:r>
              <a:rPr lang="zh-CN" altLang="en-US" dirty="0"/>
              <a:t>年</a:t>
            </a:r>
            <a:r>
              <a:rPr lang="en-US" altLang="zh-CN" dirty="0"/>
              <a:t>7</a:t>
            </a:r>
            <a:r>
              <a:rPr lang="zh-CN" altLang="en-US" dirty="0"/>
              <a:t>月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42AD572-CE10-EB95-4A89-97811305C3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171" y="143540"/>
            <a:ext cx="4932576" cy="109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谢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 userDrawn="1"/>
        </p:nvSpPr>
        <p:spPr bwMode="auto">
          <a:xfrm>
            <a:off x="4560021" y="2313827"/>
            <a:ext cx="3852459" cy="923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buNone/>
              <a:defRPr/>
            </a:pP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</a:t>
            </a:r>
            <a:r>
              <a:rPr lang="en-US" altLang="zh-CN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  </a:t>
            </a: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 </a:t>
            </a:r>
            <a:r>
              <a:rPr lang="zh-CN" altLang="en-US" sz="6000" b="1" cap="all" spc="6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728479C-C30B-4421-1750-A42C97C98DAA}"/>
              </a:ext>
            </a:extLst>
          </p:cNvPr>
          <p:cNvSpPr/>
          <p:nvPr userDrawn="1"/>
        </p:nvSpPr>
        <p:spPr>
          <a:xfrm>
            <a:off x="4814499" y="4295553"/>
            <a:ext cx="2567763" cy="441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工业软件产业发展中心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版权所有，侵权必究</a:t>
            </a:r>
          </a:p>
        </p:txBody>
      </p:sp>
    </p:spTree>
    <p:extLst>
      <p:ext uri="{BB962C8B-B14F-4D97-AF65-F5344CB8AC3E}">
        <p14:creationId xmlns:p14="http://schemas.microsoft.com/office/powerpoint/2010/main" val="354680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CTI-内容版式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D8B1E0E-6117-2097-BAE4-C30C9E84E44D}"/>
              </a:ext>
            </a:extLst>
          </p:cNvPr>
          <p:cNvSpPr txBox="1"/>
          <p:nvPr userDrawn="1"/>
        </p:nvSpPr>
        <p:spPr>
          <a:xfrm>
            <a:off x="9102090" y="6353294"/>
            <a:ext cx="23888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582FFCA-F427-4EE4-9A40-99379FAB23F9}" type="slidenum">
              <a:rPr lang="zh-CN" altLang="en-US" sz="1200" smtClean="0"/>
              <a:pPr algn="r"/>
              <a:t>‹#›</a:t>
            </a:fld>
            <a:endParaRPr lang="zh-CN" alt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3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42880" y="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组合 22"/>
          <p:cNvGrpSpPr/>
          <p:nvPr userDrawn="1"/>
        </p:nvGrpSpPr>
        <p:grpSpPr bwMode="auto">
          <a:xfrm>
            <a:off x="134144" y="4092576"/>
            <a:ext cx="11912600" cy="2765426"/>
            <a:chOff x="494773" y="4907679"/>
            <a:chExt cx="15422049" cy="3740061"/>
          </a:xfrm>
        </p:grpSpPr>
        <p:pic>
          <p:nvPicPr>
            <p:cNvPr id="22" name="图形 23"/>
            <p:cNvPicPr>
              <a:picLocks noChangeAspect="1"/>
            </p:cNvPicPr>
            <p:nvPr/>
          </p:nvPicPr>
          <p:blipFill>
            <a:blip r:embed="rId5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组合 24"/>
            <p:cNvGrpSpPr/>
            <p:nvPr/>
          </p:nvGrpSpPr>
          <p:grpSpPr bwMode="auto">
            <a:xfrm>
              <a:off x="494773" y="4907679"/>
              <a:ext cx="15422049" cy="3740061"/>
              <a:chOff x="596924" y="4950402"/>
              <a:chExt cx="15422049" cy="3740061"/>
            </a:xfrm>
          </p:grpSpPr>
          <p:pic>
            <p:nvPicPr>
              <p:cNvPr id="24" name="图形 25"/>
              <p:cNvPicPr>
                <a:picLocks noChangeAspect="1"/>
              </p:cNvPicPr>
              <p:nvPr/>
            </p:nvPicPr>
            <p:blipFill>
              <a:blip r:embed="rId6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图形 26"/>
              <p:cNvPicPr>
                <a:picLocks noChangeAspect="1"/>
              </p:cNvPicPr>
              <p:nvPr/>
            </p:nvPicPr>
            <p:blipFill>
              <a:blip r:embed="rId6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图形 27"/>
              <p:cNvPicPr>
                <a:picLocks noChangeAspect="1"/>
              </p:cNvPicPr>
              <p:nvPr/>
            </p:nvPicPr>
            <p:blipFill>
              <a:blip r:embed="rId6"/>
              <a:srcRect l="30070" r="35921"/>
              <a:stretch>
                <a:fillRect/>
              </a:stretch>
            </p:blipFill>
            <p:spPr bwMode="auto">
              <a:xfrm>
                <a:off x="5284486" y="5171355"/>
                <a:ext cx="6644878" cy="3519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4" name="图片 15"/>
          <p:cNvPicPr>
            <a:picLocks noChangeAspect="1"/>
          </p:cNvPicPr>
          <p:nvPr userDrawn="1"/>
        </p:nvPicPr>
        <p:blipFill>
          <a:blip r:embed="rId7"/>
          <a:srcRect t="29984" b="36768"/>
          <a:stretch>
            <a:fillRect/>
          </a:stretch>
        </p:blipFill>
        <p:spPr bwMode="auto">
          <a:xfrm>
            <a:off x="-8732" y="1417639"/>
            <a:ext cx="12192001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1" name="矩形 30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5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46" name="矩形 45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31752" y="1414464"/>
            <a:ext cx="12180888" cy="2674937"/>
          </a:xfrm>
          <a:prstGeom prst="rect">
            <a:avLst/>
          </a:prstGeom>
          <a:solidFill>
            <a:srgbClr val="0C2DB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3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-3175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3775" y="6356350"/>
            <a:ext cx="2744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FFCA-F427-4EE4-9A40-99379FAB23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6" name="矩形 16"/>
          <p:cNvSpPr/>
          <p:nvPr userDrawn="1"/>
        </p:nvSpPr>
        <p:spPr>
          <a:xfrm>
            <a:off x="20328" y="721995"/>
            <a:ext cx="12243136" cy="149860"/>
          </a:xfrm>
          <a:prstGeom prst="rect">
            <a:avLst/>
          </a:prstGeom>
          <a:gradFill>
            <a:gsLst>
              <a:gs pos="55000">
                <a:srgbClr val="1745A5"/>
              </a:gs>
              <a:gs pos="100000">
                <a:srgbClr val="1745A5"/>
              </a:gs>
              <a:gs pos="19000">
                <a:srgbClr val="BFBFBF">
                  <a:alpha val="33000"/>
                </a:srgb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4A45B9A-7933-6271-FC29-58B550720B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706" y="136524"/>
            <a:ext cx="2336721" cy="52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7" name="组合 6"/>
          <p:cNvGrpSpPr/>
          <p:nvPr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" name="矩形 2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538289" y="1920875"/>
            <a:ext cx="11178283" cy="1589088"/>
          </a:xfrm>
        </p:spPr>
        <p:txBody>
          <a:bodyPr/>
          <a:lstStyle/>
          <a:p>
            <a:pPr algn="ctr">
              <a:lnSpc>
                <a:spcPts val="6000"/>
              </a:lnSpc>
              <a:spcBef>
                <a:spcPts val="0"/>
              </a:spcBef>
              <a:defRPr/>
            </a:pPr>
            <a:r>
              <a:rPr lang="en-US" altLang="zh-CN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openGauss</a:t>
            </a:r>
            <a:r>
              <a:rPr lang="en-US" altLang="zh-C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OPS SIG</a:t>
            </a:r>
            <a:r>
              <a:rPr lang="zh-CN" alt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组例会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5491" y="4328160"/>
            <a:ext cx="3103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会议议题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A5C438-5103-429F-06FC-DF2CAD494B77}"/>
              </a:ext>
            </a:extLst>
          </p:cNvPr>
          <p:cNvSpPr txBox="1"/>
          <p:nvPr/>
        </p:nvSpPr>
        <p:spPr>
          <a:xfrm>
            <a:off x="2357919" y="2072596"/>
            <a:ext cx="725869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1230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版本整体规划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二、当前需求完成情况介绍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1230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版本增加需求讨论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129365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版本整体规划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903916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具体时间节点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215F186-D928-8474-F30C-4793E5BB2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703931"/>
              </p:ext>
            </p:extLst>
          </p:nvPr>
        </p:nvGraphicFramePr>
        <p:xfrm>
          <a:off x="554806" y="1563652"/>
          <a:ext cx="11169149" cy="4390432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874108">
                  <a:extLst>
                    <a:ext uri="{9D8B030D-6E8A-4147-A177-3AD203B41FA5}">
                      <a16:colId xmlns:a16="http://schemas.microsoft.com/office/drawing/2014/main" val="527870771"/>
                    </a:ext>
                  </a:extLst>
                </a:gridCol>
                <a:gridCol w="1590390">
                  <a:extLst>
                    <a:ext uri="{9D8B030D-6E8A-4147-A177-3AD203B41FA5}">
                      <a16:colId xmlns:a16="http://schemas.microsoft.com/office/drawing/2014/main" val="3571776378"/>
                    </a:ext>
                  </a:extLst>
                </a:gridCol>
                <a:gridCol w="1590390">
                  <a:extLst>
                    <a:ext uri="{9D8B030D-6E8A-4147-A177-3AD203B41FA5}">
                      <a16:colId xmlns:a16="http://schemas.microsoft.com/office/drawing/2014/main" val="3254356907"/>
                    </a:ext>
                  </a:extLst>
                </a:gridCol>
                <a:gridCol w="1019791">
                  <a:extLst>
                    <a:ext uri="{9D8B030D-6E8A-4147-A177-3AD203B41FA5}">
                      <a16:colId xmlns:a16="http://schemas.microsoft.com/office/drawing/2014/main" val="3870677639"/>
                    </a:ext>
                  </a:extLst>
                </a:gridCol>
                <a:gridCol w="1456845">
                  <a:extLst>
                    <a:ext uri="{9D8B030D-6E8A-4147-A177-3AD203B41FA5}">
                      <a16:colId xmlns:a16="http://schemas.microsoft.com/office/drawing/2014/main" val="876828977"/>
                    </a:ext>
                  </a:extLst>
                </a:gridCol>
                <a:gridCol w="1456845">
                  <a:extLst>
                    <a:ext uri="{9D8B030D-6E8A-4147-A177-3AD203B41FA5}">
                      <a16:colId xmlns:a16="http://schemas.microsoft.com/office/drawing/2014/main" val="256904946"/>
                    </a:ext>
                  </a:extLst>
                </a:gridCol>
                <a:gridCol w="1590390">
                  <a:extLst>
                    <a:ext uri="{9D8B030D-6E8A-4147-A177-3AD203B41FA5}">
                      <a16:colId xmlns:a16="http://schemas.microsoft.com/office/drawing/2014/main" val="3204315705"/>
                    </a:ext>
                  </a:extLst>
                </a:gridCol>
                <a:gridCol w="1590390">
                  <a:extLst>
                    <a:ext uri="{9D8B030D-6E8A-4147-A177-3AD203B41FA5}">
                      <a16:colId xmlns:a16="http://schemas.microsoft.com/office/drawing/2014/main" val="1698456780"/>
                    </a:ext>
                  </a:extLst>
                </a:gridCol>
              </a:tblGrid>
              <a:tr h="2234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1130</a:t>
                      </a:r>
                      <a:r>
                        <a:rPr lang="zh-CN" altLang="en-US" sz="1200" u="none" strike="noStrike" dirty="0">
                          <a:effectLst/>
                        </a:rPr>
                        <a:t>需求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11</a:t>
                      </a:r>
                      <a:r>
                        <a:rPr lang="zh-CN" altLang="en-US" sz="1200" u="none" strike="noStrike" dirty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>
                          <a:effectLst/>
                        </a:rPr>
                        <a:t>14</a:t>
                      </a:r>
                      <a:r>
                        <a:rPr lang="zh-CN" altLang="en-US" sz="1200" u="none" strike="noStrike" dirty="0">
                          <a:effectLst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11</a:t>
                      </a:r>
                      <a:r>
                        <a:rPr lang="zh-CN" altLang="en-US" sz="1200" u="none" strike="noStrike" dirty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>
                          <a:effectLst/>
                        </a:rPr>
                        <a:t>18</a:t>
                      </a:r>
                      <a:r>
                        <a:rPr lang="zh-CN" altLang="en-US" sz="1200" u="none" strike="noStrike" dirty="0">
                          <a:effectLst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23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24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25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12</a:t>
                      </a:r>
                      <a:r>
                        <a:rPr lang="zh-CN" altLang="en-US" sz="1200" u="none" strike="noStrike" dirty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>
                          <a:effectLst/>
                        </a:rPr>
                        <a:t>2</a:t>
                      </a:r>
                      <a:r>
                        <a:rPr lang="zh-CN" altLang="en-US" sz="1200" u="none" strike="noStrike" dirty="0">
                          <a:effectLst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532946"/>
                  </a:ext>
                </a:extLst>
              </a:tr>
              <a:tr h="19660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方案设计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【</a:t>
                      </a:r>
                      <a:r>
                        <a:rPr lang="zh-CN" altLang="en-US" sz="1200" u="none" strike="noStrike" dirty="0">
                          <a:effectLst/>
                        </a:rPr>
                        <a:t>已完成</a:t>
                      </a:r>
                      <a:r>
                        <a:rPr lang="en-US" altLang="zh-CN" sz="1200" u="none" strike="noStrike" dirty="0">
                          <a:effectLst/>
                        </a:rPr>
                        <a:t>】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测试方案评审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1</a:t>
                      </a:r>
                      <a:r>
                        <a:rPr lang="zh-CN" altLang="en-US" sz="1200" u="none" strike="noStrike" dirty="0">
                          <a:effectLst/>
                        </a:rPr>
                        <a:t>、需要了解测试方案评审需要什么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2</a:t>
                      </a:r>
                      <a:r>
                        <a:rPr lang="zh-CN" altLang="en-US" sz="1200" u="none" strike="noStrike" dirty="0">
                          <a:effectLst/>
                        </a:rPr>
                        <a:t>、</a:t>
                      </a:r>
                      <a:r>
                        <a:rPr lang="en-US" altLang="zh-CN" sz="1200" u="none" strike="noStrike" dirty="0">
                          <a:effectLst/>
                        </a:rPr>
                        <a:t>QA SIG</a:t>
                      </a:r>
                      <a:r>
                        <a:rPr lang="zh-CN" altLang="en-US" sz="1200" u="none" strike="noStrike" dirty="0">
                          <a:effectLst/>
                        </a:rPr>
                        <a:t>组是否测试我们功能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3</a:t>
                      </a:r>
                      <a:r>
                        <a:rPr lang="zh-CN" altLang="en-US" sz="1200" u="none" strike="noStrike" dirty="0">
                          <a:effectLst/>
                        </a:rPr>
                        <a:t>、如果</a:t>
                      </a:r>
                      <a:r>
                        <a:rPr lang="en-US" altLang="zh-CN" sz="1200" u="none" strike="noStrike" dirty="0">
                          <a:effectLst/>
                        </a:rPr>
                        <a:t>QA SIG</a:t>
                      </a:r>
                      <a:r>
                        <a:rPr lang="zh-CN" altLang="en-US" sz="1200" u="none" strike="noStrike" dirty="0">
                          <a:effectLst/>
                        </a:rPr>
                        <a:t>组测试我们功能，是否我们不需要提供测试报告评审了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代码编写与自测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代码提交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开始集成测试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QA SIG</a:t>
                      </a:r>
                      <a:r>
                        <a:rPr lang="zh-CN" altLang="en-US" sz="1200" u="none" strike="noStrike" dirty="0">
                          <a:effectLst/>
                        </a:rPr>
                        <a:t>组测试还是我们测试，这个需要确认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测试报告评审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【</a:t>
                      </a:r>
                      <a:r>
                        <a:rPr lang="zh-CN" altLang="en-US" sz="1200" u="none" strike="noStrike" dirty="0">
                          <a:effectLst/>
                        </a:rPr>
                        <a:t>测试人员提供</a:t>
                      </a:r>
                      <a:r>
                        <a:rPr lang="en-US" altLang="zh-CN" sz="1200" u="none" strike="noStrike" dirty="0">
                          <a:effectLst/>
                        </a:rPr>
                        <a:t>】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589630"/>
                  </a:ext>
                </a:extLst>
              </a:tr>
              <a:tr h="44131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设计方案评审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【</a:t>
                      </a:r>
                      <a:r>
                        <a:rPr lang="zh-CN" altLang="en-US" sz="1200" u="none" strike="noStrike" dirty="0">
                          <a:effectLst/>
                        </a:rPr>
                        <a:t>已完成</a:t>
                      </a:r>
                      <a:r>
                        <a:rPr lang="en-US" altLang="zh-CN" sz="1200" u="none" strike="noStrike" dirty="0">
                          <a:effectLst/>
                        </a:rPr>
                        <a:t>】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2232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479227"/>
                  </a:ext>
                </a:extLst>
              </a:tr>
              <a:tr h="2234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1230</a:t>
                      </a:r>
                      <a:r>
                        <a:rPr lang="zh-CN" altLang="en-US" sz="1200" u="none" strike="noStrike" dirty="0">
                          <a:effectLst/>
                        </a:rPr>
                        <a:t>需求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17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18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12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12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6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12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6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12</a:t>
                      </a:r>
                      <a:r>
                        <a:rPr lang="zh-CN" altLang="en-US" sz="1200" u="none" strike="noStrike">
                          <a:effectLst/>
                        </a:rPr>
                        <a:t>月</a:t>
                      </a:r>
                      <a:r>
                        <a:rPr lang="en-US" altLang="zh-CN" sz="1200" u="none" strike="noStrike">
                          <a:effectLst/>
                        </a:rPr>
                        <a:t>7</a:t>
                      </a:r>
                      <a:r>
                        <a:rPr lang="zh-CN" altLang="en-US" sz="1200" u="none" strike="noStrike">
                          <a:effectLst/>
                        </a:rPr>
                        <a:t>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12</a:t>
                      </a:r>
                      <a:r>
                        <a:rPr lang="zh-CN" altLang="en-US" sz="1200" u="none" strike="noStrike" dirty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>
                          <a:effectLst/>
                        </a:rPr>
                        <a:t>14</a:t>
                      </a:r>
                      <a:r>
                        <a:rPr lang="zh-CN" altLang="en-US" sz="1200" u="none" strike="noStrike" dirty="0">
                          <a:effectLst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468098"/>
                  </a:ext>
                </a:extLst>
              </a:tr>
              <a:tr h="13125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方案设计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设计方案评审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测试方案评审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QA SIG</a:t>
                      </a:r>
                      <a:r>
                        <a:rPr lang="zh-CN" altLang="en-US" sz="1200" u="none" strike="noStrike" dirty="0">
                          <a:effectLst/>
                        </a:rPr>
                        <a:t>组例会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代码编写与自测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代码提交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开始集成测试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QA SIG</a:t>
                      </a:r>
                      <a:r>
                        <a:rPr lang="zh-CN" altLang="en-US" sz="1200" u="none" strike="noStrike" dirty="0">
                          <a:effectLst/>
                        </a:rPr>
                        <a:t>组测试还是我们测试，这个需要确认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能否进入第</a:t>
                      </a:r>
                      <a:r>
                        <a:rPr lang="en-US" altLang="zh-CN" sz="1200" u="none" strike="noStrike" dirty="0">
                          <a:effectLst/>
                        </a:rPr>
                        <a:t>3</a:t>
                      </a:r>
                      <a:r>
                        <a:rPr lang="zh-CN" altLang="en-US" sz="1200" u="none" strike="noStrike" dirty="0">
                          <a:effectLst/>
                        </a:rPr>
                        <a:t>轮集成测试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测试报告评审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【</a:t>
                      </a:r>
                      <a:r>
                        <a:rPr lang="zh-CN" altLang="en-US" sz="1200" u="none" strike="noStrike" dirty="0">
                          <a:effectLst/>
                        </a:rPr>
                        <a:t>社区不测试的话需要提供</a:t>
                      </a:r>
                      <a:r>
                        <a:rPr lang="en-US" altLang="zh-CN" sz="1200" u="none" strike="noStrike" dirty="0">
                          <a:effectLst/>
                        </a:rPr>
                        <a:t>】</a:t>
                      </a:r>
                      <a:br>
                        <a:rPr lang="en-US" altLang="zh-CN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这个需要申请一次</a:t>
                      </a:r>
                      <a:r>
                        <a:rPr lang="en-US" altLang="zh-CN" sz="1200" u="none" strike="noStrike" dirty="0">
                          <a:effectLst/>
                        </a:rPr>
                        <a:t>QA SIG</a:t>
                      </a:r>
                      <a:r>
                        <a:rPr lang="zh-CN" altLang="en-US" sz="1200" u="none" strike="noStrike" dirty="0">
                          <a:effectLst/>
                        </a:rPr>
                        <a:t>会议进行评审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9333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975989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二、当前需求完成情况介绍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四大功能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556852"/>
            <a:ext cx="9610725" cy="1416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实例详情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慢日志分析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日志检索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585690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二、当前需求完成情况介绍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对象统计信息检查、执行计划分析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556852"/>
            <a:ext cx="9610725" cy="2844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对象统计信息检查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更新统计信息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列创建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索引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表改为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分区表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建议基于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分区查询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，避免扫描所有分区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建议对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表做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vacuum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清理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优化语句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或增加</a:t>
            </a: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work_mem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大小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集中测试和场景构造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424388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二、当前需求完成情况介绍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跟踪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335957"/>
            <a:ext cx="9610725" cy="4986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执行线程的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onCPU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火焰图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执行线程的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offCPU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火焰图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：所有线程的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等待延迟热力图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：服务线程等待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队列较长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内存：缓存分析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内存：内存泄漏火焰图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文件系统：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XFS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文件系统操作延迟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文件系统：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XFS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文件系统超过阈值的详细信息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：块设备延迟热力图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执行时间内所有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请求记录与延时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：读写最频繁的文件信息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执行期间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请求的延时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网络：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的进程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FE058C1-E89A-CE88-242E-37210E2B408E}"/>
              </a:ext>
            </a:extLst>
          </p:cNvPr>
          <p:cNvSpPr txBox="1"/>
          <p:nvPr/>
        </p:nvSpPr>
        <p:spPr>
          <a:xfrm>
            <a:off x="1293017" y="6081844"/>
            <a:ext cx="9610725" cy="702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、测试与场景构造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、增加了部分诊断场景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33205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二、当前需求完成情况介绍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未完成需求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335957"/>
            <a:ext cx="9610725" cy="21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主题跟随平台主题改变（提供一套白色主题）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界面尽量贴近平台风格（等待平台提供规范）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实例采集端口配置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国际化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诊断增加全景图、聚焦功能、默认展示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日志检索支持同时查询多种日志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24072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版本增加需求讨论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1230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版本新增需求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335957"/>
            <a:ext cx="9610725" cy="1773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阈值可配置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诊断场景：综合拉通指标、日志、跟踪（诊断）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28955" lvl="1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目前指标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抽取一次，用于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诊断作用有限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28955" lvl="1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日志如何结合呢？在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诊断建议项中增加页面关联显示？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海量计划的需求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183769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491" name="组合 10"/>
          <p:cNvGrpSpPr/>
          <p:nvPr/>
        </p:nvGrpSpPr>
        <p:grpSpPr bwMode="auto">
          <a:xfrm>
            <a:off x="134144" y="3995739"/>
            <a:ext cx="11912600" cy="2763837"/>
            <a:chOff x="494773" y="4907679"/>
            <a:chExt cx="15422049" cy="3740059"/>
          </a:xfrm>
        </p:grpSpPr>
        <p:pic>
          <p:nvPicPr>
            <p:cNvPr id="191492" name="图形 11"/>
            <p:cNvPicPr>
              <a:picLocks noChangeAspect="1"/>
            </p:cNvPicPr>
            <p:nvPr/>
          </p:nvPicPr>
          <p:blipFill>
            <a:blip r:embed="rId2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1493" name="组合 12"/>
            <p:cNvGrpSpPr/>
            <p:nvPr/>
          </p:nvGrpSpPr>
          <p:grpSpPr bwMode="auto">
            <a:xfrm>
              <a:off x="494773" y="4907679"/>
              <a:ext cx="15422049" cy="3740059"/>
              <a:chOff x="596924" y="4950402"/>
              <a:chExt cx="15422049" cy="3740059"/>
            </a:xfrm>
          </p:grpSpPr>
          <p:pic>
            <p:nvPicPr>
              <p:cNvPr id="191494" name="图形 13"/>
              <p:cNvPicPr>
                <a:picLocks noChangeAspect="1"/>
              </p:cNvPicPr>
              <p:nvPr/>
            </p:nvPicPr>
            <p:blipFill>
              <a:blip r:embed="rId3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5" name="图形 14"/>
              <p:cNvPicPr>
                <a:picLocks noChangeAspect="1"/>
              </p:cNvPicPr>
              <p:nvPr/>
            </p:nvPicPr>
            <p:blipFill>
              <a:blip r:embed="rId3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6" name="图形 27"/>
              <p:cNvPicPr>
                <a:picLocks noChangeAspect="1"/>
              </p:cNvPicPr>
              <p:nvPr/>
            </p:nvPicPr>
            <p:blipFill>
              <a:blip r:embed="rId3"/>
              <a:srcRect l="30070" r="35921"/>
              <a:stretch>
                <a:fillRect/>
              </a:stretch>
            </p:blipFill>
            <p:spPr bwMode="auto">
              <a:xfrm>
                <a:off x="5284486" y="5171354"/>
                <a:ext cx="6644878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9451975" y="6356350"/>
            <a:ext cx="2744788" cy="365125"/>
          </a:xfrm>
          <a:prstGeom prst="rect">
            <a:avLst/>
          </a:prstGeom>
        </p:spPr>
        <p:txBody>
          <a:bodyPr/>
          <a:lstStyle/>
          <a:p>
            <a:fld id="{C582FFCA-F427-4EE4-9A40-99379FAB23F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895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heme/theme1.xml><?xml version="1.0" encoding="utf-8"?>
<a:theme xmlns:a="http://schemas.openxmlformats.org/drawingml/2006/main" name="首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内容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chemeClr val="bg1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</Template>
  <TotalTime>15267</TotalTime>
  <Words>600</Words>
  <Application>Microsoft Office PowerPoint</Application>
  <PresentationFormat>自定义</PresentationFormat>
  <Paragraphs>95</Paragraphs>
  <Slides>9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inpin heiti</vt:lpstr>
      <vt:lpstr>等线</vt:lpstr>
      <vt:lpstr>微软雅黑</vt:lpstr>
      <vt:lpstr>Arial</vt:lpstr>
      <vt:lpstr>Calibri</vt:lpstr>
      <vt:lpstr>首页母版</vt:lpstr>
      <vt:lpstr>内容页母版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Yangdingyuan (Aaron)</dc:creator>
  <cp:lastModifiedBy>yangzihao@ncti-gba.cn</cp:lastModifiedBy>
  <cp:revision>1673</cp:revision>
  <dcterms:created xsi:type="dcterms:W3CDTF">2019-12-17T11:04:00Z</dcterms:created>
  <dcterms:modified xsi:type="dcterms:W3CDTF">2022-11-14T06:41:33Z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(3)PZaq25VZsH/iTLnsXv2m6AISq9g8DEBwYeTpp/9szhdUtlZ2ZjmjP555ycX7Z9wT0NykBpm4
BTm6psvo6fRPxMqwetM4Er5FnUUMUENkKVVq8oKvYy/sRrk4yXgKgs28+6C6DmPb51l6nkya
jV7eFNBYlsjj5kuWp/uuR2NRMghPl//4qIPuXMQo/TtKxm22F5ospcBrIqxNg3yF34u4QmDh
H22I9VfJoNqnTWTrWB</vt:lpwstr>
  </property>
  <property fmtid="{D5CDD505-2E9C-101B-9397-08002B2CF9AE}" pid="3" name="_2015_ms_pID_7253431">
    <vt:lpwstr>MISyUuaIGOkAzKTvdgIR4ohDLiQC0s99NeuXsc4qjss1i7mjsq3myW
nGqf7jACgjG0WV8NRgHhwQ6VtmI4sOGUNXmySbTgGSSlihAEi092jw940Gk7vlJtBeliUyxu
cPxnyb9iwI+tl0sN5sGjJ0sNjQBiBcXwjta5ftRSwz8hg33wnFSuzoamJSQFAkFQF0sWH9uE
Je4mnhjVZGjYbX8txfrhp3PpXsv7TtjKRut4</vt:lpwstr>
  </property>
  <property fmtid="{D5CDD505-2E9C-101B-9397-08002B2CF9AE}" pid="4" name="_2015_ms_pID_7253432">
    <vt:lpwstr>ww==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1650940794</vt:lpwstr>
  </property>
  <property fmtid="{D5CDD505-2E9C-101B-9397-08002B2CF9AE}" pid="9" name="ICV">
    <vt:lpwstr>717899956FCF434FAED7680041A7B7EF</vt:lpwstr>
  </property>
  <property fmtid="{D5CDD505-2E9C-101B-9397-08002B2CF9AE}" pid="10" name="KSOProductBuildVer">
    <vt:lpwstr>2052-11.1.0.10356</vt:lpwstr>
  </property>
</Properties>
</file>