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1" r:id="rId3"/>
  </p:sldMasterIdLst>
  <p:notesMasterIdLst>
    <p:notesMasterId r:id="rId6"/>
  </p:notesMasterIdLst>
  <p:handoutMasterIdLst>
    <p:handoutMasterId r:id="rId12"/>
  </p:handoutMasterIdLst>
  <p:sldIdLst>
    <p:sldId id="257" r:id="rId4"/>
    <p:sldId id="919" r:id="rId5"/>
    <p:sldId id="928" r:id="rId7"/>
    <p:sldId id="927" r:id="rId8"/>
    <p:sldId id="953" r:id="rId9"/>
    <p:sldId id="951" r:id="rId10"/>
    <p:sldId id="899" r:id="rId11"/>
  </p:sldIdLst>
  <p:sldSz cx="1219644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isen Yi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7BF8"/>
    <a:srgbClr val="4472C4"/>
    <a:srgbClr val="0070C0"/>
    <a:srgbClr val="E9002F"/>
    <a:srgbClr val="0066FF"/>
    <a:srgbClr val="D4F1F5"/>
    <a:srgbClr val="000000"/>
    <a:srgbClr val="FFFFFF"/>
    <a:srgbClr val="B5B5B5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5" autoAdjust="0"/>
    <p:restoredTop sz="95725" autoAdjust="0"/>
  </p:normalViewPr>
  <p:slideViewPr>
    <p:cSldViewPr snapToGrid="0" snapToObjects="1">
      <p:cViewPr varScale="1">
        <p:scale>
          <a:sx n="94" d="100"/>
          <a:sy n="94" d="100"/>
        </p:scale>
        <p:origin x="72" y="126"/>
      </p:cViewPr>
      <p:guideLst>
        <p:guide pos="3832"/>
        <p:guide orient="horz" pos="384"/>
        <p:guide pos="7224"/>
        <p:guide pos="440"/>
        <p:guide orient="horz" pos="3952"/>
        <p:guide orient="horz" pos="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700"/>
    </p:cViewPr>
  </p:sorterViewPr>
  <p:notesViewPr>
    <p:cSldViewPr snapToGrid="0" snapToObjects="1">
      <p:cViewPr varScale="1">
        <p:scale>
          <a:sx n="77" d="100"/>
          <a:sy n="77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9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43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80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E3E002-5F33-4C9F-B92E-7D36839BF77C}" type="slidenum">
              <a:rPr lang="zh-CN" altLang="en-US">
                <a:cs typeface="等线" panose="02010600030101010101" charset="-122"/>
              </a:rPr>
            </a:fld>
            <a:endParaRPr lang="en-US" altLang="zh-CN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封面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1920875"/>
            <a:ext cx="8332787" cy="15890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点击此处输入胶片主题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215934" y="4249271"/>
            <a:ext cx="3321050" cy="6111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7</a:t>
            </a:r>
            <a:r>
              <a:rPr lang="zh-CN" altLang="en-US" dirty="0"/>
              <a:t>月</a:t>
            </a:r>
            <a:endParaRPr lang="zh-CN" alt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71" y="143540"/>
            <a:ext cx="4932576" cy="10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CTI-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 userDrawn="1"/>
        </p:nvSpPr>
        <p:spPr bwMode="auto">
          <a:xfrm>
            <a:off x="4560021" y="2313827"/>
            <a:ext cx="3852459" cy="923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buNone/>
              <a:defRPr/>
            </a:pP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</a:t>
            </a:r>
            <a:r>
              <a:rPr lang="en-US" altLang="zh-CN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  </a:t>
            </a:r>
            <a:r>
              <a:rPr lang="zh-CN" altLang="en-US" sz="6000" b="1" cap="all" spc="600" dirty="0">
                <a:solidFill>
                  <a:schemeClr val="bg1"/>
                </a:solidFill>
                <a:cs typeface="微软雅黑" panose="020B0503020204020204" pitchFamily="34" charset="-122"/>
                <a:sym typeface="inpin heiti" panose="00000500000000000000" pitchFamily="2" charset="-122"/>
              </a:rPr>
              <a:t>谢 </a:t>
            </a:r>
            <a:r>
              <a:rPr lang="zh-CN" altLang="en-US" sz="6000" b="1" cap="all" spc="6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Arial" panose="020B0604020202020204" pitchFamily="34" charset="0"/>
                <a:sym typeface="inpin heiti" panose="00000500000000000000" pitchFamily="2" charset="-122"/>
              </a:rPr>
              <a:t>！</a:t>
            </a:r>
            <a:endParaRPr lang="zh-CN" altLang="en-US" sz="6000" b="1" cap="all" spc="6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cs typeface="Arial" panose="020B0604020202020204" pitchFamily="34" charset="0"/>
              <a:sym typeface="inpin heiti" panose="00000500000000000000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4814499" y="4295553"/>
            <a:ext cx="2567763" cy="441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工业软件产业发展中心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版权所有，侵权必究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TI-内容版式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9102090" y="6353294"/>
            <a:ext cx="2388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582FFCA-F427-4EE4-9A40-99379FAB23F9}" type="slidenum">
              <a:rPr lang="zh-CN" altLang="en-US" sz="1200" smtClean="0"/>
            </a:fld>
            <a:endParaRPr lang="zh-CN" alt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42880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2"/>
          <p:cNvGrpSpPr/>
          <p:nvPr userDrawn="1"/>
        </p:nvGrpSpPr>
        <p:grpSpPr bwMode="auto">
          <a:xfrm>
            <a:off x="134144" y="4092576"/>
            <a:ext cx="11912600" cy="2765426"/>
            <a:chOff x="494773" y="4907679"/>
            <a:chExt cx="15422049" cy="3740061"/>
          </a:xfrm>
        </p:grpSpPr>
        <p:pic>
          <p:nvPicPr>
            <p:cNvPr id="22" name="图形 23"/>
            <p:cNvPicPr>
              <a:picLocks noChangeAspect="1"/>
            </p:cNvPicPr>
            <p:nvPr/>
          </p:nvPicPr>
          <p:blipFill>
            <a:blip r:embed="rId4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组合 24"/>
            <p:cNvGrpSpPr/>
            <p:nvPr/>
          </p:nvGrpSpPr>
          <p:grpSpPr bwMode="auto">
            <a:xfrm>
              <a:off x="494773" y="4907679"/>
              <a:ext cx="15422049" cy="3740061"/>
              <a:chOff x="596924" y="4950402"/>
              <a:chExt cx="15422049" cy="3740061"/>
            </a:xfrm>
          </p:grpSpPr>
          <p:pic>
            <p:nvPicPr>
              <p:cNvPr id="24" name="图形 25"/>
              <p:cNvPicPr>
                <a:picLocks noChangeAspect="1"/>
              </p:cNvPicPr>
              <p:nvPr/>
            </p:nvPicPr>
            <p:blipFill>
              <a:blip r:embed="rId5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图形 26"/>
              <p:cNvPicPr>
                <a:picLocks noChangeAspect="1"/>
              </p:cNvPicPr>
              <p:nvPr/>
            </p:nvPicPr>
            <p:blipFill>
              <a:blip r:embed="rId5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图形 27"/>
              <p:cNvPicPr>
                <a:picLocks noChangeAspect="1"/>
              </p:cNvPicPr>
              <p:nvPr/>
            </p:nvPicPr>
            <p:blipFill>
              <a:blip r:embed="rId5"/>
              <a:srcRect l="30070" r="35921"/>
              <a:stretch>
                <a:fillRect/>
              </a:stretch>
            </p:blipFill>
            <p:spPr bwMode="auto">
              <a:xfrm>
                <a:off x="5284486" y="5171355"/>
                <a:ext cx="6644878" cy="3519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4" name="图片 15"/>
          <p:cNvPicPr>
            <a:picLocks noChangeAspect="1"/>
          </p:cNvPicPr>
          <p:nvPr userDrawn="1"/>
        </p:nvPicPr>
        <p:blipFill>
          <a:blip r:embed="rId6"/>
          <a:srcRect t="29984" b="36768"/>
          <a:stretch>
            <a:fillRect/>
          </a:stretch>
        </p:blipFill>
        <p:spPr bwMode="auto">
          <a:xfrm>
            <a:off x="-8732" y="1417639"/>
            <a:ext cx="12192001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1" name="矩形 30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5" name="组合 6"/>
          <p:cNvGrpSpPr/>
          <p:nvPr userDrawn="1"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46" name="矩形 45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1752" y="1414464"/>
            <a:ext cx="12180888" cy="2674937"/>
          </a:xfrm>
          <a:prstGeom prst="rect">
            <a:avLst/>
          </a:prstGeom>
          <a:solidFill>
            <a:srgbClr val="0C2DB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3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6" y="0"/>
            <a:ext cx="12244408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75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FFCA-F427-4EE4-9A40-99379FAB23F9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6" name="矩形 16"/>
          <p:cNvSpPr/>
          <p:nvPr userDrawn="1"/>
        </p:nvSpPr>
        <p:spPr>
          <a:xfrm>
            <a:off x="-7003" y="640715"/>
            <a:ext cx="12243136" cy="149860"/>
          </a:xfrm>
          <a:prstGeom prst="rect">
            <a:avLst/>
          </a:prstGeom>
          <a:gradFill>
            <a:gsLst>
              <a:gs pos="55000">
                <a:srgbClr val="1745A5"/>
              </a:gs>
              <a:gs pos="100000">
                <a:srgbClr val="1745A5"/>
              </a:gs>
              <a:gs pos="19000">
                <a:srgbClr val="BFBFBF">
                  <a:alpha val="33000"/>
                </a:srgb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370" y="66039"/>
            <a:ext cx="2336721" cy="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7" name="组合 6"/>
          <p:cNvGrpSpPr/>
          <p:nvPr/>
        </p:nvGrpSpPr>
        <p:grpSpPr bwMode="auto">
          <a:xfrm>
            <a:off x="-19844" y="1581150"/>
            <a:ext cx="12203113" cy="2336800"/>
            <a:chOff x="-35" y="2489"/>
            <a:chExt cx="19218" cy="3681"/>
          </a:xfrm>
        </p:grpSpPr>
        <p:sp>
          <p:nvSpPr>
            <p:cNvPr id="3" name="矩形 2"/>
            <p:cNvSpPr/>
            <p:nvPr/>
          </p:nvSpPr>
          <p:spPr>
            <a:xfrm>
              <a:off x="-35" y="2489"/>
              <a:ext cx="19218" cy="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35" y="6012"/>
              <a:ext cx="19218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961038" y="1920875"/>
            <a:ext cx="8332787" cy="1589088"/>
          </a:xfrm>
        </p:spPr>
        <p:txBody>
          <a:bodyPr/>
          <a:lstStyle/>
          <a:p>
            <a:pPr algn="ctr"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CN" dirty="0">
                <a:solidFill>
                  <a:schemeClr val="accent1">
                    <a:lumMod val="20000"/>
                    <a:lumOff val="80000"/>
                  </a:schemeClr>
                </a:solidFill>
                <a:sym typeface="+mn-ea"/>
              </a:rPr>
              <a:t>OPS</a:t>
            </a: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sym typeface="+mn-ea"/>
              </a:rPr>
              <a:t>例会</a:t>
            </a:r>
            <a:r>
              <a:rPr lang="en-US" altLang="zh-CN" dirty="0">
                <a:solidFill>
                  <a:schemeClr val="accent1">
                    <a:lumMod val="20000"/>
                    <a:lumOff val="80000"/>
                  </a:schemeClr>
                </a:solidFill>
                <a:sym typeface="+mn-ea"/>
              </a:rPr>
              <a:t> - </a:t>
            </a:r>
            <a:r>
              <a:rPr lang="en-US" altLang="zh-CN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DataStudio</a:t>
            </a:r>
            <a:r>
              <a:rPr lang="en-US" altLang="zh-C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Web</a:t>
            </a:r>
            <a:endParaRPr lang="en-US" altLang="zh-CN" sz="3600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5491" y="4328160"/>
            <a:ext cx="3103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0" y="149463"/>
            <a:ext cx="9419292" cy="4615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DataStudio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Web 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沟通主题</a:t>
            </a: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20" y="1346904"/>
            <a:ext cx="6588428" cy="3865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椭圆 5"/>
          <p:cNvSpPr/>
          <p:nvPr/>
        </p:nvSpPr>
        <p:spPr>
          <a:xfrm>
            <a:off x="7625822" y="206756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178801" y="2067432"/>
            <a:ext cx="3748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版本完成情况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5822" y="288544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178801" y="2894729"/>
            <a:ext cx="3748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版本平台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625822" y="373888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3</a:t>
            </a:r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8178801" y="3748169"/>
            <a:ext cx="3748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1130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版本需求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626457" y="4592320"/>
            <a:ext cx="461537" cy="461537"/>
          </a:xfrm>
          <a:prstGeom prst="ellipse">
            <a:avLst/>
          </a:prstGeom>
          <a:solidFill>
            <a:srgbClr val="057BF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4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8179436" y="4601609"/>
            <a:ext cx="3748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DataStudio Web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0" y="149463"/>
            <a:ext cx="941929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主题一：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版本完成情况（</a:t>
            </a:r>
            <a:r>
              <a:rPr lang="en-US" altLang="zh-CN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1008-1030</a:t>
            </a:r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98341" y="1207135"/>
          <a:ext cx="10771180" cy="4658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61465"/>
                <a:gridCol w="4705350"/>
                <a:gridCol w="1151255"/>
                <a:gridCol w="1048695"/>
                <a:gridCol w="2304415"/>
              </a:tblGrid>
              <a:tr h="5537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模块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优先级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情况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基础功能建设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数据库列表、窗口列表、多标签缓存等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创建函数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过程、使用函数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过程、调试函数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调试功能流程走通，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细节尚需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优化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连接信息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编辑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查看连接属性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终端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查询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联调中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表管理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查看列、约束、索引、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DDL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联调中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集成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框架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将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DataStudio Web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集成至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openGauss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一体化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平台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进行中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项目部署完毕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环境在搭建中：在一体化服务器上安装企业版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openGauss debugger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插件失败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155488"/>
            <a:ext cx="9025218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主题二：</a:t>
            </a:r>
            <a:r>
              <a:rPr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1030版本平台展示</a:t>
            </a:r>
            <a:endParaRPr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275" y="929005"/>
            <a:ext cx="10335260" cy="56267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155488"/>
            <a:ext cx="9025218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主题三：</a:t>
            </a:r>
            <a:r>
              <a:rPr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1130版本需求范围</a:t>
            </a:r>
            <a:endParaRPr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79621" y="1359535"/>
          <a:ext cx="10636885" cy="3901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392"/>
                <a:gridCol w="4477685"/>
                <a:gridCol w="2197277"/>
                <a:gridCol w="2197276"/>
              </a:tblGrid>
              <a:tr h="553720">
                <a:tc>
                  <a:txBody>
                    <a:bodyPr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模块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优先级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时间点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存储调试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完善调试函数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过程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紧急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数据库对象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序列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视图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/同义词-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创建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删除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展示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视图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DDL/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SQL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终端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格式化/联动提示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查询联调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基础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完善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数据库对象筛选</a:t>
                      </a:r>
                      <a:r>
                        <a:rPr 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新建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终端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主题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换肤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适配一体化平台主题切换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553720"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交付社区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社区</a:t>
                      </a:r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codeCheck、评审文档、测试用例文档等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矩形 1"/>
          <p:cNvSpPr>
            <a:spLocks noChangeArrowheads="1"/>
          </p:cNvSpPr>
          <p:nvPr/>
        </p:nvSpPr>
        <p:spPr bwMode="auto">
          <a:xfrm>
            <a:off x="698501" y="150408"/>
            <a:ext cx="9025218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主题四：</a:t>
            </a:r>
            <a:r>
              <a:rPr sz="2400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DataStudio Web 规划</a:t>
            </a:r>
            <a:endParaRPr sz="24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7676" y="879475"/>
          <a:ext cx="11416974" cy="58515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78255"/>
                <a:gridCol w="2449504"/>
                <a:gridCol w="2938145"/>
                <a:gridCol w="4751070"/>
              </a:tblGrid>
              <a:tr h="553720"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优先级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规划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来源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25805"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Web化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openGauss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community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将DataStudio完整能力进行web化，集成到openGauss一体化工具平台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522220">
                <a:tc>
                  <a:txBody>
                    <a:bodyPr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D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Web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能力增强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openGauss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community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1、支持数据库资源配置向导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2、支持远程数据库服务启动、关闭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3、支持图形化运维（主备切换、升级、异地容灾）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4、支持图形化管理同义词、外部表、作业调度、数据库链接、服务器资源分配、自增列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5、支持查看审计数据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6、对归档模式、归档文件位置、归档启用/ 停用进行管理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7、查询事务的统计信息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8、支持图形化软件组件管理向导工具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997710"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DS Web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支持图形化配置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openGauss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community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1、支持配置资源使用限额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2、支持配置连接数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3、支持配置IP白名单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4、支持逻辑存储配置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5、提供图形化界面管理数据库对象逻辑空间分配功能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6、支持配置用户口令/密码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7、支持配置审计策略</a:t>
                      </a:r>
                      <a:endParaRPr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91" name="组合 10"/>
          <p:cNvGrpSpPr/>
          <p:nvPr/>
        </p:nvGrpSpPr>
        <p:grpSpPr bwMode="auto">
          <a:xfrm>
            <a:off x="134144" y="3995739"/>
            <a:ext cx="11912600" cy="2763837"/>
            <a:chOff x="494773" y="4907679"/>
            <a:chExt cx="15422049" cy="3740059"/>
          </a:xfrm>
        </p:grpSpPr>
        <p:pic>
          <p:nvPicPr>
            <p:cNvPr id="191492" name="图形 11"/>
            <p:cNvPicPr>
              <a:picLocks noChangeAspect="1"/>
            </p:cNvPicPr>
            <p:nvPr/>
          </p:nvPicPr>
          <p:blipFill>
            <a:blip r:embed="rId1"/>
            <a:srcRect l="16225" t="14211" r="35786" b="53214"/>
            <a:stretch>
              <a:fillRect/>
            </a:stretch>
          </p:blipFill>
          <p:spPr bwMode="auto">
            <a:xfrm>
              <a:off x="7576455" y="7609251"/>
              <a:ext cx="2002971" cy="9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1493" name="组合 12"/>
            <p:cNvGrpSpPr/>
            <p:nvPr/>
          </p:nvGrpSpPr>
          <p:grpSpPr bwMode="auto">
            <a:xfrm>
              <a:off x="494773" y="4907679"/>
              <a:ext cx="15422049" cy="3740059"/>
              <a:chOff x="596924" y="4950402"/>
              <a:chExt cx="15422049" cy="3740059"/>
            </a:xfrm>
          </p:grpSpPr>
          <p:pic>
            <p:nvPicPr>
              <p:cNvPr id="191494" name="图形 13"/>
              <p:cNvPicPr>
                <a:picLocks noChangeAspect="1"/>
              </p:cNvPicPr>
              <p:nvPr/>
            </p:nvPicPr>
            <p:blipFill>
              <a:blip r:embed="rId2"/>
              <a:srcRect l="66643" t="899" r="12708" b="-899"/>
              <a:stretch>
                <a:fillRect/>
              </a:stretch>
            </p:blipFill>
            <p:spPr bwMode="auto">
              <a:xfrm>
                <a:off x="11983922" y="5171354"/>
                <a:ext cx="4035051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5" name="图形 14"/>
              <p:cNvPicPr>
                <a:picLocks noChangeAspect="1"/>
              </p:cNvPicPr>
              <p:nvPr/>
            </p:nvPicPr>
            <p:blipFill>
              <a:blip r:embed="rId2"/>
              <a:srcRect l="8421" r="69594"/>
              <a:stretch>
                <a:fillRect/>
              </a:stretch>
            </p:blipFill>
            <p:spPr bwMode="auto">
              <a:xfrm>
                <a:off x="596924" y="4950402"/>
                <a:ext cx="4565129" cy="374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496" name="图形 27"/>
              <p:cNvPicPr>
                <a:picLocks noChangeAspect="1"/>
              </p:cNvPicPr>
              <p:nvPr/>
            </p:nvPicPr>
            <p:blipFill>
              <a:blip r:embed="rId2"/>
              <a:srcRect l="30070" r="35921"/>
              <a:stretch>
                <a:fillRect/>
              </a:stretch>
            </p:blipFill>
            <p:spPr bwMode="auto">
              <a:xfrm>
                <a:off x="5284486" y="5171354"/>
                <a:ext cx="6644878" cy="3519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51975" y="6356350"/>
            <a:ext cx="2744788" cy="365125"/>
          </a:xfrm>
          <a:prstGeom prst="rect">
            <a:avLst/>
          </a:prstGeom>
        </p:spPr>
        <p:txBody>
          <a:bodyPr/>
          <a:lstStyle/>
          <a:p>
            <a:fld id="{C582FFCA-F427-4EE4-9A40-99379FAB23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timeline"/>
</p:tagLst>
</file>

<file path=ppt/tags/tag2.xml><?xml version="1.0" encoding="utf-8"?>
<p:tagLst xmlns:p="http://schemas.openxmlformats.org/presentationml/2006/main">
  <p:tag name="KSO_WM_UNIT_TABLE_BEAUTIFY" val="smartTable{022a6f3b-fec4-49f9-b792-91f99c76ce0a}"/>
</p:tagLst>
</file>

<file path=ppt/tags/tag3.xml><?xml version="1.0" encoding="utf-8"?>
<p:tagLst xmlns:p="http://schemas.openxmlformats.org/presentationml/2006/main">
  <p:tag name="KSO_WM_SLIDE_MODEL_TYPE" val="timeline"/>
</p:tagLst>
</file>

<file path=ppt/tags/tag4.xml><?xml version="1.0" encoding="utf-8"?>
<p:tagLst xmlns:p="http://schemas.openxmlformats.org/presentationml/2006/main">
  <p:tag name="KSO_WM_SLIDE_MODEL_TYPE" val="timeline"/>
</p:tagLst>
</file>

<file path=ppt/tags/tag5.xml><?xml version="1.0" encoding="utf-8"?>
<p:tagLst xmlns:p="http://schemas.openxmlformats.org/presentationml/2006/main">
  <p:tag name="KSO_WM_UNIT_TABLE_BEAUTIFY" val="smartTable{022a6f3b-fec4-49f9-b792-91f99c76ce0a}"/>
</p:tagLst>
</file>

<file path=ppt/tags/tag6.xml><?xml version="1.0" encoding="utf-8"?>
<p:tagLst xmlns:p="http://schemas.openxmlformats.org/presentationml/2006/main">
  <p:tag name="KSO_WM_SLIDE_MODEL_TYPE" val="timeline"/>
</p:tagLst>
</file>

<file path=ppt/tags/tag7.xml><?xml version="1.0" encoding="utf-8"?>
<p:tagLst xmlns:p="http://schemas.openxmlformats.org/presentationml/2006/main">
  <p:tag name="KSO_WM_UNIT_TABLE_BEAUTIFY" val="smartTable{022a6f3b-fec4-49f9-b792-91f99c76ce0a}"/>
</p:tagLst>
</file>

<file path=ppt/tags/tag8.xml><?xml version="1.0" encoding="utf-8"?>
<p:tagLst xmlns:p="http://schemas.openxmlformats.org/presentationml/2006/main">
  <p:tag name="KSO_WM_SLIDE_MODEL_TYPE" val="timeline"/>
</p:tagLst>
</file>

<file path=ppt/tags/tag9.xml><?xml version="1.0" encoding="utf-8"?>
<p:tagLst xmlns:p="http://schemas.openxmlformats.org/presentationml/2006/main">
  <p:tag name="KSO_WPP_MARK_KEY" val="77fe70c6-a601-4c80-b364-eeb796ffd9de"/>
  <p:tag name="COMMONDATA" val="eyJoZGlkIjoiNzY0MDU5M2JlZGE2MTk4YTE2N2FjYTZlNThjMDU2OGYifQ=="/>
</p:tagLst>
</file>

<file path=ppt/theme/theme1.xml><?xml version="1.0" encoding="utf-8"?>
<a:theme xmlns:a="http://schemas.openxmlformats.org/drawingml/2006/main" name="首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内容页母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0</TotalTime>
  <Words>943</Words>
  <Application>WPS 演示</Application>
  <PresentationFormat>自定义</PresentationFormat>
  <Paragraphs>190</Paragraphs>
  <Slides>7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inpin heiti</vt:lpstr>
      <vt:lpstr>等线</vt:lpstr>
      <vt:lpstr>Arial Unicode MS</vt:lpstr>
      <vt:lpstr>首页母版</vt:lpstr>
      <vt:lpstr>内容页母版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Yangdingyuan (Aaron)</dc:creator>
  <cp:lastModifiedBy>user</cp:lastModifiedBy>
  <cp:revision>1571</cp:revision>
  <dcterms:created xsi:type="dcterms:W3CDTF">2019-12-17T11:04:00Z</dcterms:created>
  <dcterms:modified xsi:type="dcterms:W3CDTF">2022-11-08T01:52:46Z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(3)PZaq25VZsH/iTLnsXv2m6AISq9g8DEBwYeTpp/9szhdUtlZ2ZjmjP555ycX7Z9wT0NykBpm4
BTm6psvo6fRPxMqwetM4Er5FnUUMUENkKVVq8oKvYy/sRrk4yXgKgs28+6C6DmPb51l6nkya
jV7eFNBYlsjj5kuWp/uuR2NRMghPl//4qIPuXMQo/TtKxm22F5ospcBrIqxNg3yF34u4QmDh
H22I9VfJoNqnTWTrWB</vt:lpwstr>
  </property>
  <property fmtid="{D5CDD505-2E9C-101B-9397-08002B2CF9AE}" pid="3" name="_2015_ms_pID_7253431">
    <vt:lpwstr>MISyUuaIGOkAzKTvdgIR4ohDLiQC0s99NeuXsc4qjss1i7mjsq3myW
nGqf7jACgjG0WV8NRgHhwQ6VtmI4sOGUNXmySbTgGSSlihAEi092jw940Gk7vlJtBeliUyxu
cPxnyb9iwI+tl0sN5sGjJ0sNjQBiBcXwjta5ftRSwz8hg33wnFSuzoamJSQFAkFQF0sWH9uE
Je4mnhjVZGjYbX8txfrhp3PpXsv7TtjKRut4</vt:lpwstr>
  </property>
  <property fmtid="{D5CDD505-2E9C-101B-9397-08002B2CF9AE}" pid="4" name="_2015_ms_pID_7253432">
    <vt:lpwstr>ww==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1650940794</vt:lpwstr>
  </property>
  <property fmtid="{D5CDD505-2E9C-101B-9397-08002B2CF9AE}" pid="9" name="ICV">
    <vt:lpwstr>717899956FCF434FAED7680041A7B7EF</vt:lpwstr>
  </property>
  <property fmtid="{D5CDD505-2E9C-101B-9397-08002B2CF9AE}" pid="10" name="KSOProductBuildVer">
    <vt:lpwstr>2052-11.1.0.12598</vt:lpwstr>
  </property>
</Properties>
</file>