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2"/>
  </p:sldMasterIdLst>
  <p:notesMasterIdLst>
    <p:notesMasterId r:id="rId14"/>
  </p:notesMasterIdLst>
  <p:handoutMasterIdLst>
    <p:handoutMasterId r:id="rId15"/>
  </p:handoutMasterIdLst>
  <p:sldIdLst>
    <p:sldId id="257" r:id="rId3"/>
    <p:sldId id="980" r:id="rId4"/>
    <p:sldId id="981" r:id="rId5"/>
    <p:sldId id="983" r:id="rId6"/>
    <p:sldId id="990" r:id="rId7"/>
    <p:sldId id="985" r:id="rId8"/>
    <p:sldId id="984" r:id="rId9"/>
    <p:sldId id="986" r:id="rId10"/>
    <p:sldId id="987" r:id="rId11"/>
    <p:sldId id="989" r:id="rId12"/>
    <p:sldId id="899" r:id="rId13"/>
  </p:sldIdLst>
  <p:sldSz cx="121967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4" userDrawn="1">
          <p15:clr>
            <a:srgbClr val="A4A3A4"/>
          </p15:clr>
        </p15:guide>
        <p15:guide id="2" orient="horz" pos="414">
          <p15:clr>
            <a:srgbClr val="A4A3A4"/>
          </p15:clr>
        </p15:guide>
        <p15:guide id="3" pos="7243" userDrawn="1">
          <p15:clr>
            <a:srgbClr val="A4A3A4"/>
          </p15:clr>
        </p15:guide>
        <p15:guide id="4" pos="4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isen Yi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AE3EA"/>
    <a:srgbClr val="E9002F"/>
    <a:srgbClr val="0070C0"/>
    <a:srgbClr val="0066FF"/>
    <a:srgbClr val="D4F1F5"/>
    <a:srgbClr val="000000"/>
    <a:srgbClr val="FFFFFF"/>
    <a:srgbClr val="B5B5B5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5" autoAdjust="0"/>
    <p:restoredTop sz="95725" autoAdjust="0"/>
  </p:normalViewPr>
  <p:slideViewPr>
    <p:cSldViewPr snapToGrid="0" snapToObjects="1">
      <p:cViewPr varScale="1">
        <p:scale>
          <a:sx n="93" d="100"/>
          <a:sy n="93" d="100"/>
        </p:scale>
        <p:origin x="96" y="45"/>
      </p:cViewPr>
      <p:guideLst>
        <p:guide pos="3864"/>
        <p:guide orient="horz" pos="414"/>
        <p:guide pos="7243"/>
        <p:guide pos="440"/>
        <p:guide orient="horz" pos="3952"/>
        <p:guide orient="horz" pos="7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700"/>
    </p:cViewPr>
  </p:sorterViewPr>
  <p:notesViewPr>
    <p:cSldViewPr snapToGrid="0" snapToObjects="1">
      <p:cViewPr varScale="1">
        <p:scale>
          <a:sx n="77" d="100"/>
          <a:sy n="77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4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487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3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5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4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11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5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1633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6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430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7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7123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8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565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9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665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10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120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封面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1920875"/>
            <a:ext cx="8332787" cy="15890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点击此处输入胶片主题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215934" y="4249271"/>
            <a:ext cx="3321050" cy="6111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7</a:t>
            </a:r>
            <a:r>
              <a:rPr lang="zh-CN" altLang="en-US" dirty="0"/>
              <a:t>月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42AD572-CE10-EB95-4A89-97811305C3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71" y="143540"/>
            <a:ext cx="4932576" cy="10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 userDrawn="1"/>
        </p:nvSpPr>
        <p:spPr bwMode="auto">
          <a:xfrm>
            <a:off x="4560021" y="2313827"/>
            <a:ext cx="3852459" cy="923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buNone/>
              <a:defRPr/>
            </a:pP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</a:t>
            </a:r>
            <a:r>
              <a:rPr lang="en-US" altLang="zh-CN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  </a:t>
            </a: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 </a:t>
            </a:r>
            <a:r>
              <a:rPr lang="zh-CN" altLang="en-US" sz="6000" b="1" cap="all" spc="6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28479C-C30B-4421-1750-A42C97C98DAA}"/>
              </a:ext>
            </a:extLst>
          </p:cNvPr>
          <p:cNvSpPr/>
          <p:nvPr userDrawn="1"/>
        </p:nvSpPr>
        <p:spPr>
          <a:xfrm>
            <a:off x="4814499" y="4295553"/>
            <a:ext cx="2567763" cy="441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工业软件产业发展中心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版权所有，侵权必究</a:t>
            </a:r>
          </a:p>
        </p:txBody>
      </p:sp>
    </p:spTree>
    <p:extLst>
      <p:ext uri="{BB962C8B-B14F-4D97-AF65-F5344CB8AC3E}">
        <p14:creationId xmlns:p14="http://schemas.microsoft.com/office/powerpoint/2010/main" val="354680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TI-内容版式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D8B1E0E-6117-2097-BAE4-C30C9E84E44D}"/>
              </a:ext>
            </a:extLst>
          </p:cNvPr>
          <p:cNvSpPr txBox="1"/>
          <p:nvPr userDrawn="1"/>
        </p:nvSpPr>
        <p:spPr>
          <a:xfrm>
            <a:off x="9102090" y="6353294"/>
            <a:ext cx="2388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582FFCA-F427-4EE4-9A40-99379FAB23F9}" type="slidenum">
              <a:rPr lang="zh-CN" altLang="en-US" sz="1200" smtClean="0"/>
              <a:pPr algn="r"/>
              <a:t>‹#›</a:t>
            </a:fld>
            <a:endParaRPr lang="zh-CN" alt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42880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2"/>
          <p:cNvGrpSpPr/>
          <p:nvPr userDrawn="1"/>
        </p:nvGrpSpPr>
        <p:grpSpPr bwMode="auto">
          <a:xfrm>
            <a:off x="134144" y="4092576"/>
            <a:ext cx="11912600" cy="2765426"/>
            <a:chOff x="494773" y="4907679"/>
            <a:chExt cx="15422049" cy="3740061"/>
          </a:xfrm>
        </p:grpSpPr>
        <p:pic>
          <p:nvPicPr>
            <p:cNvPr id="22" name="图形 23"/>
            <p:cNvPicPr>
              <a:picLocks noChangeAspect="1"/>
            </p:cNvPicPr>
            <p:nvPr/>
          </p:nvPicPr>
          <p:blipFill>
            <a:blip r:embed="rId5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组合 24"/>
            <p:cNvGrpSpPr/>
            <p:nvPr/>
          </p:nvGrpSpPr>
          <p:grpSpPr bwMode="auto">
            <a:xfrm>
              <a:off x="494773" y="4907679"/>
              <a:ext cx="15422049" cy="3740061"/>
              <a:chOff x="596924" y="4950402"/>
              <a:chExt cx="15422049" cy="3740061"/>
            </a:xfrm>
          </p:grpSpPr>
          <p:pic>
            <p:nvPicPr>
              <p:cNvPr id="24" name="图形 25"/>
              <p:cNvPicPr>
                <a:picLocks noChangeAspect="1"/>
              </p:cNvPicPr>
              <p:nvPr/>
            </p:nvPicPr>
            <p:blipFill>
              <a:blip r:embed="rId6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图形 26"/>
              <p:cNvPicPr>
                <a:picLocks noChangeAspect="1"/>
              </p:cNvPicPr>
              <p:nvPr/>
            </p:nvPicPr>
            <p:blipFill>
              <a:blip r:embed="rId6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图形 27"/>
              <p:cNvPicPr>
                <a:picLocks noChangeAspect="1"/>
              </p:cNvPicPr>
              <p:nvPr/>
            </p:nvPicPr>
            <p:blipFill>
              <a:blip r:embed="rId6"/>
              <a:srcRect l="30070" r="35921"/>
              <a:stretch>
                <a:fillRect/>
              </a:stretch>
            </p:blipFill>
            <p:spPr bwMode="auto">
              <a:xfrm>
                <a:off x="5284486" y="5171355"/>
                <a:ext cx="6644878" cy="3519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4" name="图片 15"/>
          <p:cNvPicPr>
            <a:picLocks noChangeAspect="1"/>
          </p:cNvPicPr>
          <p:nvPr userDrawn="1"/>
        </p:nvPicPr>
        <p:blipFill>
          <a:blip r:embed="rId7"/>
          <a:srcRect t="29984" b="36768"/>
          <a:stretch>
            <a:fillRect/>
          </a:stretch>
        </p:blipFill>
        <p:spPr bwMode="auto">
          <a:xfrm>
            <a:off x="-8732" y="1417639"/>
            <a:ext cx="12192001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1" name="矩形 30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5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46" name="矩形 45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1752" y="1414464"/>
            <a:ext cx="12180888" cy="2674937"/>
          </a:xfrm>
          <a:prstGeom prst="rect">
            <a:avLst/>
          </a:prstGeom>
          <a:solidFill>
            <a:srgbClr val="0C2DB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-3175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75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FFCA-F427-4EE4-9A40-99379FAB23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6" name="矩形 16"/>
          <p:cNvSpPr/>
          <p:nvPr userDrawn="1"/>
        </p:nvSpPr>
        <p:spPr>
          <a:xfrm>
            <a:off x="20328" y="721995"/>
            <a:ext cx="12243136" cy="149860"/>
          </a:xfrm>
          <a:prstGeom prst="rect">
            <a:avLst/>
          </a:prstGeom>
          <a:gradFill>
            <a:gsLst>
              <a:gs pos="55000">
                <a:srgbClr val="1745A5"/>
              </a:gs>
              <a:gs pos="100000">
                <a:srgbClr val="1745A5"/>
              </a:gs>
              <a:gs pos="19000">
                <a:srgbClr val="BFBFBF">
                  <a:alpha val="33000"/>
                </a:srgb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4A45B9A-7933-6271-FC29-58B550720B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706" y="136524"/>
            <a:ext cx="2336721" cy="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7" name="组合 6"/>
          <p:cNvGrpSpPr/>
          <p:nvPr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" name="矩形 2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538289" y="1920875"/>
            <a:ext cx="11178283" cy="1589088"/>
          </a:xfrm>
        </p:spPr>
        <p:txBody>
          <a:bodyPr/>
          <a:lstStyle/>
          <a:p>
            <a:pPr algn="ctr"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CN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openGauss</a:t>
            </a:r>
            <a:r>
              <a:rPr lang="en-US" altLang="zh-C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OPS SIG</a:t>
            </a:r>
            <a:r>
              <a:rPr lang="zh-CN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组例会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5491" y="4328160"/>
            <a:ext cx="310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A5C438-5103-429F-06FC-DF2CAD494B77}"/>
              </a:ext>
            </a:extLst>
          </p:cNvPr>
          <p:cNvSpPr txBox="1"/>
          <p:nvPr/>
        </p:nvSpPr>
        <p:spPr>
          <a:xfrm>
            <a:off x="2357919" y="2072596"/>
            <a:ext cx="72586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一、可视化开发与运维平台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二、后续规划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 Data Studio 1030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四、后续规划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29365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一、可视化开发与运维平台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对象统计信息检查、执行计划分析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21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对象统计信息检查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更新统计信息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列创建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索引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表改为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分区表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建议基于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分区查询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，避免扫描所有分区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表做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vacuum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清理</a:t>
            </a: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执行计划分析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优化语句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或增加</a:t>
            </a: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work_mem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大小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75989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一、可视化开发与运维平台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2844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执行线程的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onCPU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执行线程的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offCPU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：所有线程的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等待延迟热力图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内存：内存泄漏火焰图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文件系统：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XFS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延迟分析（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采集不到</a:t>
            </a: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openEuler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埋点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：块设备延迟热力图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执行时间内所有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请求记录与延时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执行期间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请求的延时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FE058C1-E89A-CE88-242E-37210E2B408E}"/>
              </a:ext>
            </a:extLst>
          </p:cNvPr>
          <p:cNvSpPr txBox="1"/>
          <p:nvPr/>
        </p:nvSpPr>
        <p:spPr>
          <a:xfrm>
            <a:off x="1293018" y="4956054"/>
            <a:ext cx="9610725" cy="105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、较难找到分析点和建议点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、需要制造对应场景测试（编程？工具？）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33205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一、可视化开发与运维平台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系统架构图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5A31FAE-DAF5-8383-068E-5D9FEFD444A2}"/>
              </a:ext>
            </a:extLst>
          </p:cNvPr>
          <p:cNvGrpSpPr/>
          <p:nvPr/>
        </p:nvGrpSpPr>
        <p:grpSpPr>
          <a:xfrm>
            <a:off x="586130" y="1341079"/>
            <a:ext cx="11050141" cy="4772228"/>
            <a:chOff x="492197" y="434892"/>
            <a:chExt cx="11501329" cy="611476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828AA3A-7A63-E191-BBB9-7F55C912FC8A}"/>
                </a:ext>
              </a:extLst>
            </p:cNvPr>
            <p:cNvSpPr/>
            <p:nvPr/>
          </p:nvSpPr>
          <p:spPr>
            <a:xfrm>
              <a:off x="492197" y="434892"/>
              <a:ext cx="11501329" cy="2712345"/>
            </a:xfrm>
            <a:prstGeom prst="rect">
              <a:avLst/>
            </a:prstGeom>
            <a:solidFill>
              <a:srgbClr val="DDDDD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一体化平台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45AD706-134C-A682-EFBE-0BD71694EFA7}"/>
                </a:ext>
              </a:extLst>
            </p:cNvPr>
            <p:cNvSpPr/>
            <p:nvPr/>
          </p:nvSpPr>
          <p:spPr>
            <a:xfrm>
              <a:off x="492199" y="3333307"/>
              <a:ext cx="9194062" cy="3216350"/>
            </a:xfrm>
            <a:prstGeom prst="rect">
              <a:avLst/>
            </a:prstGeom>
            <a:solidFill>
              <a:srgbClr val="DDDDD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openGauss</a:t>
              </a: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实例主机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99E4E0E-F6D7-D582-548B-7CBB72EF5432}"/>
                </a:ext>
              </a:extLst>
            </p:cNvPr>
            <p:cNvSpPr/>
            <p:nvPr/>
          </p:nvSpPr>
          <p:spPr>
            <a:xfrm>
              <a:off x="643701" y="3762257"/>
              <a:ext cx="5177709" cy="2662854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Agent</a:t>
              </a:r>
              <a:r>
                <a:rPr kumimoji="0" lang="zh-CN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</a:t>
              </a: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Java</a:t>
              </a:r>
              <a:r>
                <a:rPr kumimoji="0" lang="zh-CN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）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8221351-F262-466C-8A27-0FCAA1E6C114}"/>
                </a:ext>
              </a:extLst>
            </p:cNvPr>
            <p:cNvSpPr/>
            <p:nvPr/>
          </p:nvSpPr>
          <p:spPr>
            <a:xfrm>
              <a:off x="9924755" y="3808175"/>
              <a:ext cx="1590305" cy="776496"/>
            </a:xfrm>
            <a:prstGeom prst="rect">
              <a:avLst/>
            </a:prstGeom>
            <a:solidFill>
              <a:srgbClr val="DDDDD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prometheus</a:t>
              </a:r>
              <a:endParaRPr kumimoji="0" lang="zh-CN" altLang="en-US" sz="100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540F130-A9AE-0320-1D0D-8409440DEF03}"/>
                </a:ext>
              </a:extLst>
            </p:cNvPr>
            <p:cNvSpPr/>
            <p:nvPr/>
          </p:nvSpPr>
          <p:spPr>
            <a:xfrm>
              <a:off x="9924755" y="4960067"/>
              <a:ext cx="1590305" cy="776496"/>
            </a:xfrm>
            <a:prstGeom prst="rect">
              <a:avLst/>
            </a:prstGeom>
            <a:solidFill>
              <a:srgbClr val="DDDDD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ElasticSearch</a:t>
              </a:r>
              <a:endParaRPr kumimoji="0" lang="zh-CN" altLang="en-US" sz="100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99A9697-0C6F-F960-E6B2-6019DBA25D63}"/>
                </a:ext>
              </a:extLst>
            </p:cNvPr>
            <p:cNvSpPr/>
            <p:nvPr/>
          </p:nvSpPr>
          <p:spPr>
            <a:xfrm>
              <a:off x="638966" y="834237"/>
              <a:ext cx="11237601" cy="2100349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Observability Plugin ( Java )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F6EA980-EB4C-FEA5-ED57-A17A024216D0}"/>
                </a:ext>
              </a:extLst>
            </p:cNvPr>
            <p:cNvSpPr/>
            <p:nvPr/>
          </p:nvSpPr>
          <p:spPr>
            <a:xfrm>
              <a:off x="4357750" y="4203801"/>
              <a:ext cx="1091664" cy="613338"/>
            </a:xfrm>
            <a:prstGeom prst="rect">
              <a:avLst/>
            </a:prstGeom>
            <a:solidFill>
              <a:srgbClr val="FEEEC1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数据采集</a:t>
              </a:r>
              <a:endPara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2F86991-0544-4A54-AF59-77B30BFB1733}"/>
                </a:ext>
              </a:extLst>
            </p:cNvPr>
            <p:cNvSpPr/>
            <p:nvPr/>
          </p:nvSpPr>
          <p:spPr>
            <a:xfrm>
              <a:off x="6005600" y="4276470"/>
              <a:ext cx="1460995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BCC/</a:t>
              </a:r>
              <a:r>
                <a:rPr kumimoji="0" lang="en-US" altLang="zh-CN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eBPF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05D8C959-DCD4-38C2-C5F7-E4B3A417C9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3582" y="2690037"/>
              <a:ext cx="0" cy="15211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6D8876F-A986-BC65-6282-655C9FBCA1D1}"/>
                </a:ext>
              </a:extLst>
            </p:cNvPr>
            <p:cNvSpPr txBox="1"/>
            <p:nvPr/>
          </p:nvSpPr>
          <p:spPr>
            <a:xfrm>
              <a:off x="1360593" y="3086959"/>
              <a:ext cx="611943" cy="25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RESTful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9102588-557D-03D5-F052-9BC61A2CE439}"/>
                </a:ext>
              </a:extLst>
            </p:cNvPr>
            <p:cNvSpPr/>
            <p:nvPr/>
          </p:nvSpPr>
          <p:spPr>
            <a:xfrm>
              <a:off x="863262" y="2157764"/>
              <a:ext cx="1093326" cy="509160"/>
            </a:xfrm>
            <a:prstGeom prst="rect">
              <a:avLst/>
            </a:prstGeom>
            <a:solidFill>
              <a:srgbClr val="FEEEC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诊断任务管理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5BAE039-7D9F-355B-A769-B39B44752DA7}"/>
                </a:ext>
              </a:extLst>
            </p:cNvPr>
            <p:cNvSpPr/>
            <p:nvPr/>
          </p:nvSpPr>
          <p:spPr>
            <a:xfrm>
              <a:off x="7931625" y="5939835"/>
              <a:ext cx="1692000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openGauss</a:t>
              </a:r>
              <a:r>
                <a:rPr kumimoji="0" lang="zh-CN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实例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8EDF1E-6AC8-29F3-0167-B057AEC7A00D}"/>
                </a:ext>
              </a:extLst>
            </p:cNvPr>
            <p:cNvSpPr/>
            <p:nvPr/>
          </p:nvSpPr>
          <p:spPr>
            <a:xfrm>
              <a:off x="7931625" y="4834129"/>
              <a:ext cx="1692000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000" b="1" kern="0" dirty="0">
                  <a:solidFill>
                    <a:srgbClr val="1D1D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kumimoji="0" lang="en-US" altLang="zh-CN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etrics</a:t>
              </a: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-beat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1C5BE88-8A76-3F04-FC37-198D29C830C3}"/>
                </a:ext>
              </a:extLst>
            </p:cNvPr>
            <p:cNvSpPr/>
            <p:nvPr/>
          </p:nvSpPr>
          <p:spPr>
            <a:xfrm>
              <a:off x="7931625" y="5386982"/>
              <a:ext cx="1692000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File-beat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83D2A78-E42C-B883-39F7-3EF36C9B5605}"/>
                </a:ext>
              </a:extLst>
            </p:cNvPr>
            <p:cNvSpPr/>
            <p:nvPr/>
          </p:nvSpPr>
          <p:spPr>
            <a:xfrm>
              <a:off x="7931625" y="4281276"/>
              <a:ext cx="1692000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openGauss</a:t>
              </a: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-exporter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B5CDB0E-7729-2567-78C2-16623BC8E023}"/>
                </a:ext>
              </a:extLst>
            </p:cNvPr>
            <p:cNvSpPr/>
            <p:nvPr/>
          </p:nvSpPr>
          <p:spPr>
            <a:xfrm>
              <a:off x="7931625" y="3728423"/>
              <a:ext cx="1692000" cy="468000"/>
            </a:xfrm>
            <a:prstGeom prst="rect">
              <a:avLst/>
            </a:prstGeom>
            <a:solidFill>
              <a:srgbClr val="BEE9EE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node-exporter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9A384F86-072E-A8B7-B8E9-78CE63F180EA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5449414" y="4510470"/>
              <a:ext cx="55618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箭头连接符 26">
              <a:extLst>
                <a:ext uri="{FF2B5EF4-FFF2-40B4-BE49-F238E27FC236}">
                  <a16:creationId xmlns:a16="http://schemas.microsoft.com/office/drawing/2014/main" id="{5FAB653D-534E-CA76-0C7E-FB84DB278645}"/>
                </a:ext>
              </a:extLst>
            </p:cNvPr>
            <p:cNvCxnSpPr>
              <a:stCxn id="20" idx="3"/>
              <a:endCxn id="7" idx="1"/>
            </p:cNvCxnSpPr>
            <p:nvPr/>
          </p:nvCxnSpPr>
          <p:spPr>
            <a:xfrm>
              <a:off x="9623625" y="3962423"/>
              <a:ext cx="301130" cy="234000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箭头连接符 26">
              <a:extLst>
                <a:ext uri="{FF2B5EF4-FFF2-40B4-BE49-F238E27FC236}">
                  <a16:creationId xmlns:a16="http://schemas.microsoft.com/office/drawing/2014/main" id="{007B08C1-F598-3A09-8BCE-B2569CD7E332}"/>
                </a:ext>
              </a:extLst>
            </p:cNvPr>
            <p:cNvCxnSpPr>
              <a:cxnSpLocks/>
              <a:stCxn id="19" idx="3"/>
              <a:endCxn id="7" idx="1"/>
            </p:cNvCxnSpPr>
            <p:nvPr/>
          </p:nvCxnSpPr>
          <p:spPr>
            <a:xfrm flipV="1">
              <a:off x="9623625" y="4196423"/>
              <a:ext cx="301130" cy="318853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箭头连接符 26">
              <a:extLst>
                <a:ext uri="{FF2B5EF4-FFF2-40B4-BE49-F238E27FC236}">
                  <a16:creationId xmlns:a16="http://schemas.microsoft.com/office/drawing/2014/main" id="{246FFCE3-1A00-2F06-6D17-F89CE3BE173A}"/>
                </a:ext>
              </a:extLst>
            </p:cNvPr>
            <p:cNvCxnSpPr>
              <a:cxnSpLocks/>
              <a:stCxn id="17" idx="3"/>
              <a:endCxn id="9" idx="1"/>
            </p:cNvCxnSpPr>
            <p:nvPr/>
          </p:nvCxnSpPr>
          <p:spPr>
            <a:xfrm>
              <a:off x="9623625" y="5068129"/>
              <a:ext cx="301130" cy="28018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箭头连接符 26">
              <a:extLst>
                <a:ext uri="{FF2B5EF4-FFF2-40B4-BE49-F238E27FC236}">
                  <a16:creationId xmlns:a16="http://schemas.microsoft.com/office/drawing/2014/main" id="{70F2EB83-2968-7620-7EF1-86E9C8AA2830}"/>
                </a:ext>
              </a:extLst>
            </p:cNvPr>
            <p:cNvCxnSpPr>
              <a:cxnSpLocks/>
              <a:stCxn id="18" idx="3"/>
              <a:endCxn id="9" idx="1"/>
            </p:cNvCxnSpPr>
            <p:nvPr/>
          </p:nvCxnSpPr>
          <p:spPr>
            <a:xfrm flipV="1">
              <a:off x="9623625" y="5348315"/>
              <a:ext cx="301130" cy="27266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7D5B8E3D-F0A4-4F35-9D0C-1D18F5CBB850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10719907" y="2429540"/>
              <a:ext cx="1" cy="1378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箭头连接符 47">
              <a:extLst>
                <a:ext uri="{FF2B5EF4-FFF2-40B4-BE49-F238E27FC236}">
                  <a16:creationId xmlns:a16="http://schemas.microsoft.com/office/drawing/2014/main" id="{EF7F5E6E-DBEB-69F9-B3F9-976B9ECA9B9E}"/>
                </a:ext>
              </a:extLst>
            </p:cNvPr>
            <p:cNvCxnSpPr>
              <a:cxnSpLocks/>
              <a:endCxn id="9" idx="3"/>
            </p:cNvCxnSpPr>
            <p:nvPr/>
          </p:nvCxnSpPr>
          <p:spPr>
            <a:xfrm rot="16200000" flipH="1">
              <a:off x="9798608" y="3631862"/>
              <a:ext cx="2876245" cy="556659"/>
            </a:xfrm>
            <a:prstGeom prst="bentConnector4">
              <a:avLst>
                <a:gd name="adj1" fmla="val 43251"/>
                <a:gd name="adj2" fmla="val 141066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27E4A9C-6026-5113-D05A-103A4D8D2FB2}"/>
                </a:ext>
              </a:extLst>
            </p:cNvPr>
            <p:cNvSpPr/>
            <p:nvPr/>
          </p:nvSpPr>
          <p:spPr>
            <a:xfrm>
              <a:off x="10239344" y="2170706"/>
              <a:ext cx="1093326" cy="509160"/>
            </a:xfrm>
            <a:prstGeom prst="rect">
              <a:avLst/>
            </a:prstGeom>
            <a:solidFill>
              <a:srgbClr val="FEEEC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数据代理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4FA866A-1749-3045-F8EE-0046F6EDF8B0}"/>
                </a:ext>
              </a:extLst>
            </p:cNvPr>
            <p:cNvSpPr/>
            <p:nvPr/>
          </p:nvSpPr>
          <p:spPr>
            <a:xfrm>
              <a:off x="4274401" y="2177918"/>
              <a:ext cx="1258361" cy="509160"/>
            </a:xfrm>
            <a:prstGeom prst="rect">
              <a:avLst/>
            </a:prstGeom>
            <a:solidFill>
              <a:srgbClr val="FEEEC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数据接收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0C94358-D39C-C0E1-8DBE-232C5D5B053D}"/>
                </a:ext>
              </a:extLst>
            </p:cNvPr>
            <p:cNvSpPr/>
            <p:nvPr/>
          </p:nvSpPr>
          <p:spPr>
            <a:xfrm>
              <a:off x="864924" y="4203801"/>
              <a:ext cx="1091664" cy="613338"/>
            </a:xfrm>
            <a:prstGeom prst="rect">
              <a:avLst/>
            </a:prstGeom>
            <a:solidFill>
              <a:srgbClr val="FEEEC1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采集任务管理</a:t>
              </a:r>
              <a:endPara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6970BE71-84B3-CFA0-6BF6-F453C898289B}"/>
                </a:ext>
              </a:extLst>
            </p:cNvPr>
            <p:cNvCxnSpPr>
              <a:cxnSpLocks/>
              <a:stCxn id="15" idx="2"/>
              <a:endCxn id="30" idx="0"/>
            </p:cNvCxnSpPr>
            <p:nvPr/>
          </p:nvCxnSpPr>
          <p:spPr>
            <a:xfrm>
              <a:off x="1409925" y="2666924"/>
              <a:ext cx="831" cy="15368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6DED4150-DF8F-E32E-010A-1D59F8F901E4}"/>
                </a:ext>
              </a:extLst>
            </p:cNvPr>
            <p:cNvCxnSpPr>
              <a:cxnSpLocks/>
              <a:stCxn id="30" idx="3"/>
              <a:endCxn id="11" idx="1"/>
            </p:cNvCxnSpPr>
            <p:nvPr/>
          </p:nvCxnSpPr>
          <p:spPr>
            <a:xfrm>
              <a:off x="1956588" y="4510470"/>
              <a:ext cx="24011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AA51C26-134B-4FC7-8140-EDCC3B2AF6C2}"/>
                </a:ext>
              </a:extLst>
            </p:cNvPr>
            <p:cNvSpPr txBox="1"/>
            <p:nvPr/>
          </p:nvSpPr>
          <p:spPr>
            <a:xfrm>
              <a:off x="4837471" y="3092137"/>
              <a:ext cx="868033" cy="32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数据上报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2D7DBE1-8EE9-5F56-239C-84E5A5CEA69A}"/>
                </a:ext>
              </a:extLst>
            </p:cNvPr>
            <p:cNvSpPr/>
            <p:nvPr/>
          </p:nvSpPr>
          <p:spPr>
            <a:xfrm>
              <a:off x="5816208" y="2177918"/>
              <a:ext cx="1258361" cy="509160"/>
            </a:xfrm>
            <a:prstGeom prst="rect">
              <a:avLst/>
            </a:prstGeom>
            <a:solidFill>
              <a:srgbClr val="FEEEC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数据分析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232A03D-8A7C-3ED9-EFF8-838F8E9ABAE7}"/>
                </a:ext>
              </a:extLst>
            </p:cNvPr>
            <p:cNvSpPr/>
            <p:nvPr/>
          </p:nvSpPr>
          <p:spPr>
            <a:xfrm>
              <a:off x="5816208" y="1355520"/>
              <a:ext cx="1258361" cy="509160"/>
            </a:xfrm>
            <a:prstGeom prst="rect">
              <a:avLst/>
            </a:prstGeom>
            <a:solidFill>
              <a:srgbClr val="FEEEC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分析结果存储</a:t>
              </a:r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A6FD0782-5921-7967-9A3C-19085C7B192E}"/>
                </a:ext>
              </a:extLst>
            </p:cNvPr>
            <p:cNvCxnSpPr>
              <a:cxnSpLocks/>
              <a:stCxn id="29" idx="3"/>
              <a:endCxn id="34" idx="1"/>
            </p:cNvCxnSpPr>
            <p:nvPr/>
          </p:nvCxnSpPr>
          <p:spPr>
            <a:xfrm>
              <a:off x="5532762" y="2432498"/>
              <a:ext cx="2834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5F7FCD39-8F3A-26AB-04EB-52253D8C3CFA}"/>
                </a:ext>
              </a:extLst>
            </p:cNvPr>
            <p:cNvCxnSpPr>
              <a:cxnSpLocks/>
              <a:stCxn id="34" idx="3"/>
              <a:endCxn id="28" idx="1"/>
            </p:cNvCxnSpPr>
            <p:nvPr/>
          </p:nvCxnSpPr>
          <p:spPr>
            <a:xfrm flipV="1">
              <a:off x="7074569" y="2425286"/>
              <a:ext cx="3164775" cy="72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箭头连接符 71">
              <a:extLst>
                <a:ext uri="{FF2B5EF4-FFF2-40B4-BE49-F238E27FC236}">
                  <a16:creationId xmlns:a16="http://schemas.microsoft.com/office/drawing/2014/main" id="{515D754D-3473-11D7-B11D-A5BC2C919D93}"/>
                </a:ext>
              </a:extLst>
            </p:cNvPr>
            <p:cNvCxnSpPr>
              <a:cxnSpLocks/>
              <a:stCxn id="34" idx="2"/>
              <a:endCxn id="16" idx="1"/>
            </p:cNvCxnSpPr>
            <p:nvPr/>
          </p:nvCxnSpPr>
          <p:spPr>
            <a:xfrm rot="16200000" flipH="1">
              <a:off x="5445129" y="3687338"/>
              <a:ext cx="3486757" cy="1486236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FF55FBF1-F71E-8C44-AF55-52A0D98983B0}"/>
                </a:ext>
              </a:extLst>
            </p:cNvPr>
            <p:cNvCxnSpPr>
              <a:cxnSpLocks/>
              <a:stCxn id="34" idx="0"/>
              <a:endCxn id="35" idx="2"/>
            </p:cNvCxnSpPr>
            <p:nvPr/>
          </p:nvCxnSpPr>
          <p:spPr>
            <a:xfrm flipV="1">
              <a:off x="6445389" y="1864680"/>
              <a:ext cx="0" cy="313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80FC2BC9-7535-A506-D978-A1762581A8C5}"/>
              </a:ext>
            </a:extLst>
          </p:cNvPr>
          <p:cNvSpPr txBox="1"/>
          <p:nvPr/>
        </p:nvSpPr>
        <p:spPr>
          <a:xfrm>
            <a:off x="500228" y="6235493"/>
            <a:ext cx="9610725" cy="3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个采集组件、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个中间件，需手动部署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795478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二、后续规划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7-9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日华为全联接大会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702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按目前展示效果是否满足上会要求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是否需要做一些修改支持上会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260071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二、后续规划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24/30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 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openGauss3.1.1 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版本代码上传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BF6FF-F750-43EF-CB25-0A28E7DA141A}"/>
              </a:ext>
            </a:extLst>
          </p:cNvPr>
          <p:cNvSpPr txBox="1"/>
          <p:nvPr/>
        </p:nvSpPr>
        <p:spPr>
          <a:xfrm>
            <a:off x="1293018" y="1556852"/>
            <a:ext cx="9610725" cy="105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文档补全、测试方案设计、测试方案评审、代码视检、代码上传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预计还有一周半的开发时间，对应增加跟踪和分析场景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是否可以按照目前已实现的需求提交代码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21539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二、后续规划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明年规划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5D19CA-E6ED-D6F0-43D1-B8A29F061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44" y="1787387"/>
            <a:ext cx="8685511" cy="468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2257BE7-9FA1-9BA2-4C36-B9A3D4BDC9A8}"/>
              </a:ext>
            </a:extLst>
          </p:cNvPr>
          <p:cNvSpPr txBox="1"/>
          <p:nvPr/>
        </p:nvSpPr>
        <p:spPr>
          <a:xfrm>
            <a:off x="1293018" y="1325683"/>
            <a:ext cx="9610725" cy="3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根据贺老师规划，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月设计后续需求并进行评审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70571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二、后续规划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9014F0-6A55-43AF-01F3-CB4443ABFAA9}"/>
              </a:ext>
            </a:extLst>
          </p:cNvPr>
          <p:cNvSpPr txBox="1"/>
          <p:nvPr/>
        </p:nvSpPr>
        <p:spPr>
          <a:xfrm>
            <a:off x="698501" y="885875"/>
            <a:ext cx="1079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~2023/Q1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7691CC-7C45-A5B8-16AF-2979592BFE22}"/>
              </a:ext>
            </a:extLst>
          </p:cNvPr>
          <p:cNvSpPr txBox="1"/>
          <p:nvPr/>
        </p:nvSpPr>
        <p:spPr>
          <a:xfrm>
            <a:off x="1293018" y="1325683"/>
            <a:ext cx="9610725" cy="141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完善实时监控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故障告警，完善性能指标和优化建议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跟踪，补齐性能指标与优化建议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其他用户需求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" indent="-144145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2338E78-50DE-D319-3ADC-A1BDD0071DBA}"/>
              </a:ext>
            </a:extLst>
          </p:cNvPr>
          <p:cNvGrpSpPr/>
          <p:nvPr/>
        </p:nvGrpSpPr>
        <p:grpSpPr>
          <a:xfrm>
            <a:off x="272263" y="2318520"/>
            <a:ext cx="11717679" cy="4188086"/>
            <a:chOff x="538758" y="680666"/>
            <a:chExt cx="10448865" cy="528553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C72C107-0CFD-33CF-36C5-EE058D4F0440}"/>
                </a:ext>
              </a:extLst>
            </p:cNvPr>
            <p:cNvGrpSpPr/>
            <p:nvPr/>
          </p:nvGrpSpPr>
          <p:grpSpPr>
            <a:xfrm>
              <a:off x="538758" y="907097"/>
              <a:ext cx="10448865" cy="4283120"/>
              <a:chOff x="5909416" y="3098824"/>
              <a:chExt cx="7213756" cy="5277555"/>
            </a:xfrm>
          </p:grpSpPr>
          <p:sp>
            <p:nvSpPr>
              <p:cNvPr id="87042" name="矩形 87041">
                <a:extLst>
                  <a:ext uri="{FF2B5EF4-FFF2-40B4-BE49-F238E27FC236}">
                    <a16:creationId xmlns:a16="http://schemas.microsoft.com/office/drawing/2014/main" id="{12A63346-F525-8C03-0D77-CD368B7583B7}"/>
                  </a:ext>
                </a:extLst>
              </p:cNvPr>
              <p:cNvSpPr/>
              <p:nvPr/>
            </p:nvSpPr>
            <p:spPr>
              <a:xfrm>
                <a:off x="5909416" y="3355183"/>
                <a:ext cx="7213756" cy="5021196"/>
              </a:xfrm>
              <a:prstGeom prst="rect">
                <a:avLst/>
              </a:prstGeom>
              <a:gradFill>
                <a:gsLst>
                  <a:gs pos="100000">
                    <a:sysClr val="window" lastClr="FFFFFF">
                      <a:alpha val="0"/>
                    </a:sysClr>
                  </a:gs>
                  <a:gs pos="0">
                    <a:sysClr val="window" lastClr="FFFFFF">
                      <a:alpha val="5000"/>
                    </a:sysClr>
                  </a:gs>
                </a:gsLst>
                <a:lin ang="5400000" scaled="0"/>
              </a:gradFill>
              <a:ln w="3175" cap="flat" cmpd="sng" algn="ctr">
                <a:gradFill>
                  <a:gsLst>
                    <a:gs pos="0">
                      <a:sysClr val="window" lastClr="FFFFFF">
                        <a:alpha val="3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0"/>
                </a:gra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endParaRPr>
              </a:p>
            </p:txBody>
          </p:sp>
          <p:grpSp>
            <p:nvGrpSpPr>
              <p:cNvPr id="87044" name="组合 87043">
                <a:extLst>
                  <a:ext uri="{FF2B5EF4-FFF2-40B4-BE49-F238E27FC236}">
                    <a16:creationId xmlns:a16="http://schemas.microsoft.com/office/drawing/2014/main" id="{DAB5A096-72B1-2B1F-BC83-D0628CD8FC08}"/>
                  </a:ext>
                </a:extLst>
              </p:cNvPr>
              <p:cNvGrpSpPr/>
              <p:nvPr/>
            </p:nvGrpSpPr>
            <p:grpSpPr>
              <a:xfrm>
                <a:off x="5909416" y="3098824"/>
                <a:ext cx="7213756" cy="306131"/>
                <a:chOff x="5183412" y="3891266"/>
                <a:chExt cx="5994000" cy="696203"/>
              </a:xfrm>
            </p:grpSpPr>
            <p:sp>
              <p:nvSpPr>
                <p:cNvPr id="87045" name="梯形 87044">
                  <a:extLst>
                    <a:ext uri="{FF2B5EF4-FFF2-40B4-BE49-F238E27FC236}">
                      <a16:creationId xmlns:a16="http://schemas.microsoft.com/office/drawing/2014/main" id="{D304A25A-FEEB-0D08-6A83-3867503C8AFD}"/>
                    </a:ext>
                  </a:extLst>
                </p:cNvPr>
                <p:cNvSpPr/>
                <p:nvPr/>
              </p:nvSpPr>
              <p:spPr>
                <a:xfrm>
                  <a:off x="5306883" y="4010301"/>
                  <a:ext cx="5747059" cy="577168"/>
                </a:xfrm>
                <a:prstGeom prst="trapezoid">
                  <a:avLst>
                    <a:gd name="adj" fmla="val 189653"/>
                  </a:avLst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0"/>
                </a:gra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itchFamily="34" charset="0"/>
                  </a:endParaRPr>
                </a:p>
              </p:txBody>
            </p:sp>
            <p:sp>
              <p:nvSpPr>
                <p:cNvPr id="87046" name="梯形 87045">
                  <a:extLst>
                    <a:ext uri="{FF2B5EF4-FFF2-40B4-BE49-F238E27FC236}">
                      <a16:creationId xmlns:a16="http://schemas.microsoft.com/office/drawing/2014/main" id="{BF7738F6-E975-FC37-F9D7-E8F1A493C303}"/>
                    </a:ext>
                  </a:extLst>
                </p:cNvPr>
                <p:cNvSpPr/>
                <p:nvPr/>
              </p:nvSpPr>
              <p:spPr>
                <a:xfrm>
                  <a:off x="5183412" y="3891266"/>
                  <a:ext cx="5994000" cy="577169"/>
                </a:xfrm>
                <a:prstGeom prst="trapezoid">
                  <a:avLst>
                    <a:gd name="adj" fmla="val 189653"/>
                  </a:avLst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0"/>
                </a:gradFill>
                <a:ln w="3175">
                  <a:gradFill>
                    <a:gsLst>
                      <a:gs pos="100000">
                        <a:schemeClr val="bg1">
                          <a:alpha val="30000"/>
                        </a:schemeClr>
                      </a:gs>
                      <a:gs pos="0">
                        <a:schemeClr val="bg1">
                          <a:alpha val="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2A6CA6E7-DE4A-4004-B7E1-66168672B6B0}"/>
                </a:ext>
              </a:extLst>
            </p:cNvPr>
            <p:cNvCxnSpPr/>
            <p:nvPr/>
          </p:nvCxnSpPr>
          <p:spPr bwMode="auto">
            <a:xfrm flipV="1">
              <a:off x="4580405" y="1115191"/>
              <a:ext cx="2365566" cy="1"/>
            </a:xfrm>
            <a:prstGeom prst="line">
              <a:avLst/>
            </a:pr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rgbClr val="0070C0">
                    <a:alpha val="0"/>
                  </a:srgbClr>
                </a:gs>
              </a:gsLst>
              <a:lin ang="16200000" scaled="1"/>
            </a:gradFill>
            <a:ln w="9525">
              <a:solidFill>
                <a:srgbClr val="C00000"/>
              </a:solidFill>
              <a:prstDash val="solid"/>
              <a:round/>
              <a:headEnd/>
              <a:tailEnd/>
            </a:ln>
          </p:spPr>
        </p:cxnSp>
        <p:sp>
          <p:nvSpPr>
            <p:cNvPr id="9" name="副标题 2">
              <a:extLst>
                <a:ext uri="{FF2B5EF4-FFF2-40B4-BE49-F238E27FC236}">
                  <a16:creationId xmlns:a16="http://schemas.microsoft.com/office/drawing/2014/main" id="{E13208FD-F3AB-0DAB-6CD4-12C15116D9EA}"/>
                </a:ext>
              </a:extLst>
            </p:cNvPr>
            <p:cNvSpPr txBox="1">
              <a:spLocks/>
            </p:cNvSpPr>
            <p:nvPr/>
          </p:nvSpPr>
          <p:spPr>
            <a:xfrm>
              <a:off x="2204350" y="680666"/>
              <a:ext cx="7117681" cy="276998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296920" indent="-296920" algn="l" defTabSz="1187679" rtl="0" eaLnBrk="1" latinLnBrk="0" hangingPunct="1">
                <a:lnSpc>
                  <a:spcPct val="90000"/>
                </a:lnSpc>
                <a:spcBef>
                  <a:spcPts val="1299"/>
                </a:spcBef>
                <a:buFont typeface="Arial" panose="020B0604020202020204" pitchFamily="34" charset="0"/>
                <a:buChar char="•"/>
                <a:defRPr sz="36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9076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31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48460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5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7844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67228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6612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85996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453800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047639" indent="-296920" algn="l" defTabSz="1187679" rtl="0" eaLnBrk="1" latinLnBrk="0" hangingPunct="1">
                <a:lnSpc>
                  <a:spcPct val="90000"/>
                </a:lnSpc>
                <a:spcBef>
                  <a:spcPts val="650"/>
                </a:spcBef>
                <a:buFont typeface="Arial" panose="020B0604020202020204" pitchFamily="34" charset="0"/>
                <a:buChar char="•"/>
                <a:defRPr sz="233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全栈可观测可跟踪  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|  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基于专家模型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/AI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算法的故障诊断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65991C1-7792-6CEA-AA56-24ACD8BCCC0A}"/>
                </a:ext>
              </a:extLst>
            </p:cNvPr>
            <p:cNvSpPr/>
            <p:nvPr/>
          </p:nvSpPr>
          <p:spPr>
            <a:xfrm>
              <a:off x="2292210" y="2847303"/>
              <a:ext cx="5742032" cy="486395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Storage Engine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A6242B9-B883-6A82-C45D-E5563294D9BD}"/>
                </a:ext>
              </a:extLst>
            </p:cNvPr>
            <p:cNvSpPr/>
            <p:nvPr/>
          </p:nvSpPr>
          <p:spPr>
            <a:xfrm>
              <a:off x="2292210" y="3333699"/>
              <a:ext cx="5742032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System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Call Interface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939D6EB-E6EF-74E6-C605-F4D208833DF8}"/>
                </a:ext>
              </a:extLst>
            </p:cNvPr>
            <p:cNvSpPr/>
            <p:nvPr/>
          </p:nvSpPr>
          <p:spPr>
            <a:xfrm>
              <a:off x="2292210" y="3482897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VFS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9B24C39-8F6B-866A-2C64-DFB624E1537D}"/>
                </a:ext>
              </a:extLst>
            </p:cNvPr>
            <p:cNvSpPr/>
            <p:nvPr/>
          </p:nvSpPr>
          <p:spPr>
            <a:xfrm>
              <a:off x="4206221" y="3482897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Sockets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FBDF870-3B1B-B33C-23FC-662B20616AB5}"/>
                </a:ext>
              </a:extLst>
            </p:cNvPr>
            <p:cNvSpPr/>
            <p:nvPr/>
          </p:nvSpPr>
          <p:spPr>
            <a:xfrm>
              <a:off x="2292210" y="3632094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File Systems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4B904AD-92CA-29F5-8D8C-BE833027C9D3}"/>
                </a:ext>
              </a:extLst>
            </p:cNvPr>
            <p:cNvSpPr/>
            <p:nvPr/>
          </p:nvSpPr>
          <p:spPr>
            <a:xfrm>
              <a:off x="4206221" y="3632094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TCP/UDP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EB467DF-3354-7613-B046-F860B69513BB}"/>
                </a:ext>
              </a:extLst>
            </p:cNvPr>
            <p:cNvSpPr/>
            <p:nvPr/>
          </p:nvSpPr>
          <p:spPr>
            <a:xfrm>
              <a:off x="2292210" y="3777365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Volume Manager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CD0C5DF-7C7F-35E0-D112-5FD33D82C104}"/>
                </a:ext>
              </a:extLst>
            </p:cNvPr>
            <p:cNvSpPr/>
            <p:nvPr/>
          </p:nvSpPr>
          <p:spPr>
            <a:xfrm>
              <a:off x="4206221" y="3777365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876F427-B591-FB33-A598-D62A76D234B3}"/>
                </a:ext>
              </a:extLst>
            </p:cNvPr>
            <p:cNvSpPr/>
            <p:nvPr/>
          </p:nvSpPr>
          <p:spPr>
            <a:xfrm>
              <a:off x="2292210" y="3918367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Block Device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8D61F32-5E56-5D74-63D0-5E1BA0FB9607}"/>
                </a:ext>
              </a:extLst>
            </p:cNvPr>
            <p:cNvSpPr/>
            <p:nvPr/>
          </p:nvSpPr>
          <p:spPr>
            <a:xfrm>
              <a:off x="4206221" y="3926563"/>
              <a:ext cx="1914011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 Device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DFDFE9A-13C7-6373-E271-8AC277EC4365}"/>
                </a:ext>
              </a:extLst>
            </p:cNvPr>
            <p:cNvSpPr/>
            <p:nvPr/>
          </p:nvSpPr>
          <p:spPr>
            <a:xfrm>
              <a:off x="6120230" y="3482892"/>
              <a:ext cx="1914011" cy="294472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Scheduler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3A21D0-F952-1D61-0281-4A19C674E4F2}"/>
                </a:ext>
              </a:extLst>
            </p:cNvPr>
            <p:cNvSpPr/>
            <p:nvPr/>
          </p:nvSpPr>
          <p:spPr>
            <a:xfrm>
              <a:off x="6120230" y="3773438"/>
              <a:ext cx="1914011" cy="298394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Virtual Memory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3B82009-111D-87C8-1653-295753841EE0}"/>
                </a:ext>
              </a:extLst>
            </p:cNvPr>
            <p:cNvSpPr/>
            <p:nvPr/>
          </p:nvSpPr>
          <p:spPr>
            <a:xfrm>
              <a:off x="2292210" y="4071832"/>
              <a:ext cx="5742032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Device Drivers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994E322-691B-0E6D-8F5E-13CA51166EC9}"/>
                </a:ext>
              </a:extLst>
            </p:cNvPr>
            <p:cNvSpPr/>
            <p:nvPr/>
          </p:nvSpPr>
          <p:spPr>
            <a:xfrm>
              <a:off x="3837865" y="4316551"/>
              <a:ext cx="2650724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I/O Bridge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19B1F6C-F56C-1BE4-E5B5-25D916C1F5C2}"/>
                </a:ext>
              </a:extLst>
            </p:cNvPr>
            <p:cNvSpPr/>
            <p:nvPr/>
          </p:nvSpPr>
          <p:spPr>
            <a:xfrm>
              <a:off x="2292210" y="4668617"/>
              <a:ext cx="2650724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I/O Controller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9B89DCB-EE4D-0FF5-644E-DD08C63901F8}"/>
                </a:ext>
              </a:extLst>
            </p:cNvPr>
            <p:cNvSpPr/>
            <p:nvPr/>
          </p:nvSpPr>
          <p:spPr>
            <a:xfrm>
              <a:off x="5383520" y="4668617"/>
              <a:ext cx="2650724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Network Controller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2E8C774-EF8D-3DAD-0992-9FE572250CE9}"/>
                </a:ext>
              </a:extLst>
            </p:cNvPr>
            <p:cNvSpPr/>
            <p:nvPr/>
          </p:nvSpPr>
          <p:spPr>
            <a:xfrm>
              <a:off x="2292211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Disk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7063120-6178-7EE2-97FF-74F413B1815F}"/>
                </a:ext>
              </a:extLst>
            </p:cNvPr>
            <p:cNvSpPr/>
            <p:nvPr/>
          </p:nvSpPr>
          <p:spPr>
            <a:xfrm>
              <a:off x="3212439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Disk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58F6446-4A99-8F7C-C0D7-36B0C74AB11C}"/>
                </a:ext>
              </a:extLst>
            </p:cNvPr>
            <p:cNvSpPr/>
            <p:nvPr/>
          </p:nvSpPr>
          <p:spPr>
            <a:xfrm>
              <a:off x="4132666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Disk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965E9CF-086C-068F-E2E0-C0E9F3A5EE42}"/>
                </a:ext>
              </a:extLst>
            </p:cNvPr>
            <p:cNvSpPr/>
            <p:nvPr/>
          </p:nvSpPr>
          <p:spPr>
            <a:xfrm>
              <a:off x="5383520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Port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6F2DEC3-72D0-8E2A-3A13-4705E0889B53}"/>
                </a:ext>
              </a:extLst>
            </p:cNvPr>
            <p:cNvSpPr/>
            <p:nvPr/>
          </p:nvSpPr>
          <p:spPr>
            <a:xfrm>
              <a:off x="6303747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Port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540AEC3-E7FB-AC0B-2715-3AA618D929CF}"/>
                </a:ext>
              </a:extLst>
            </p:cNvPr>
            <p:cNvSpPr/>
            <p:nvPr/>
          </p:nvSpPr>
          <p:spPr>
            <a:xfrm>
              <a:off x="7223974" y="4959163"/>
              <a:ext cx="810267" cy="14919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Port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900A41B-DAFB-F8FB-8C1A-786011FE6767}"/>
                </a:ext>
              </a:extLst>
            </p:cNvPr>
            <p:cNvGrpSpPr/>
            <p:nvPr/>
          </p:nvGrpSpPr>
          <p:grpSpPr>
            <a:xfrm>
              <a:off x="8560807" y="4420733"/>
              <a:ext cx="1230346" cy="473199"/>
              <a:chOff x="8671087" y="5057203"/>
              <a:chExt cx="1046793" cy="1023175"/>
            </a:xfrm>
            <a:noFill/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7FA61B42-E113-9725-D96D-A76201331D46}"/>
                  </a:ext>
                </a:extLst>
              </p:cNvPr>
              <p:cNvSpPr/>
              <p:nvPr/>
            </p:nvSpPr>
            <p:spPr>
              <a:xfrm>
                <a:off x="8671087" y="5057203"/>
                <a:ext cx="1046793" cy="357808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15000"/>
                    </a:schemeClr>
                  </a:gs>
                </a:gsLst>
                <a:lin ang="540000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altLang="zh-CN" sz="12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CPUs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040" name="矩形 87039">
                <a:extLst>
                  <a:ext uri="{FF2B5EF4-FFF2-40B4-BE49-F238E27FC236}">
                    <a16:creationId xmlns:a16="http://schemas.microsoft.com/office/drawing/2014/main" id="{942DCFB4-EDF0-49D9-DFFD-634262384853}"/>
                  </a:ext>
                </a:extLst>
              </p:cNvPr>
              <p:cNvSpPr/>
              <p:nvPr/>
            </p:nvSpPr>
            <p:spPr>
              <a:xfrm>
                <a:off x="8671087" y="5722570"/>
                <a:ext cx="1046793" cy="357808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15000"/>
                    </a:schemeClr>
                  </a:gs>
                </a:gsLst>
                <a:lin ang="540000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altLang="zh-CN" sz="12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DRAM</a:t>
                </a:r>
                <a:endPara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87041" name="直接连接符 87040">
                <a:extLst>
                  <a:ext uri="{FF2B5EF4-FFF2-40B4-BE49-F238E27FC236}">
                    <a16:creationId xmlns:a16="http://schemas.microsoft.com/office/drawing/2014/main" id="{B296F2B1-AB9E-350B-70F9-1B6B91B3B1DF}"/>
                  </a:ext>
                </a:extLst>
              </p:cNvPr>
              <p:cNvCxnSpPr>
                <a:stCxn id="63" idx="2"/>
                <a:endCxn id="87040" idx="0"/>
              </p:cNvCxnSpPr>
              <p:nvPr/>
            </p:nvCxnSpPr>
            <p:spPr>
              <a:xfrm>
                <a:off x="9194484" y="5415010"/>
                <a:ext cx="0" cy="307561"/>
              </a:xfrm>
              <a:prstGeom prst="line">
                <a:avLst/>
              </a:prstGeom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15000"/>
                    </a:schemeClr>
                  </a:gs>
                </a:gsLst>
                <a:lin ang="540000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E5271813-DBC9-E375-61E5-9026D6F7A92F}"/>
                </a:ext>
              </a:extLst>
            </p:cNvPr>
            <p:cNvCxnSpPr>
              <a:stCxn id="22" idx="2"/>
              <a:endCxn id="23" idx="0"/>
            </p:cNvCxnSpPr>
            <p:nvPr/>
          </p:nvCxnSpPr>
          <p:spPr>
            <a:xfrm>
              <a:off x="5163225" y="4221029"/>
              <a:ext cx="1" cy="9552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肘形连接符 79">
              <a:extLst>
                <a:ext uri="{FF2B5EF4-FFF2-40B4-BE49-F238E27FC236}">
                  <a16:creationId xmlns:a16="http://schemas.microsoft.com/office/drawing/2014/main" id="{6EC5FB3A-AA71-F141-0C50-7145B5FCD2EA}"/>
                </a:ext>
              </a:extLst>
            </p:cNvPr>
            <p:cNvCxnSpPr>
              <a:stCxn id="23" idx="2"/>
              <a:endCxn id="24" idx="0"/>
            </p:cNvCxnSpPr>
            <p:nvPr/>
          </p:nvCxnSpPr>
          <p:spPr>
            <a:xfrm rot="5400000">
              <a:off x="4288963" y="3794356"/>
              <a:ext cx="202869" cy="1545654"/>
            </a:xfrm>
            <a:prstGeom prst="bentConnector3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肘形连接符 80">
              <a:extLst>
                <a:ext uri="{FF2B5EF4-FFF2-40B4-BE49-F238E27FC236}">
                  <a16:creationId xmlns:a16="http://schemas.microsoft.com/office/drawing/2014/main" id="{2034A518-67D7-0833-7050-B349223E7761}"/>
                </a:ext>
              </a:extLst>
            </p:cNvPr>
            <p:cNvCxnSpPr>
              <a:stCxn id="23" idx="2"/>
              <a:endCxn id="25" idx="0"/>
            </p:cNvCxnSpPr>
            <p:nvPr/>
          </p:nvCxnSpPr>
          <p:spPr>
            <a:xfrm rot="16200000" flipH="1">
              <a:off x="5834618" y="3794355"/>
              <a:ext cx="202869" cy="1545655"/>
            </a:xfrm>
            <a:prstGeom prst="bentConnector3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6047C5C9-F62B-D268-D690-327CA83DD5F3}"/>
                </a:ext>
              </a:extLst>
            </p:cNvPr>
            <p:cNvCxnSpPr>
              <a:stCxn id="26" idx="0"/>
            </p:cNvCxnSpPr>
            <p:nvPr/>
          </p:nvCxnSpPr>
          <p:spPr>
            <a:xfrm flipV="1">
              <a:off x="2697345" y="4813890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39EA866-76CB-69F6-73C8-FBE81D855611}"/>
                </a:ext>
              </a:extLst>
            </p:cNvPr>
            <p:cNvCxnSpPr/>
            <p:nvPr/>
          </p:nvCxnSpPr>
          <p:spPr>
            <a:xfrm flipV="1">
              <a:off x="3617570" y="4813890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1A959A3-99D2-7D92-1F60-4F9726E47CFC}"/>
                </a:ext>
              </a:extLst>
            </p:cNvPr>
            <p:cNvCxnSpPr/>
            <p:nvPr/>
          </p:nvCxnSpPr>
          <p:spPr>
            <a:xfrm flipV="1">
              <a:off x="4537799" y="4817815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BD82870C-38D2-F1BE-52C6-341FF357904F}"/>
                </a:ext>
              </a:extLst>
            </p:cNvPr>
            <p:cNvCxnSpPr/>
            <p:nvPr/>
          </p:nvCxnSpPr>
          <p:spPr>
            <a:xfrm flipV="1">
              <a:off x="5788654" y="4817815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3A9C6745-6B70-48E0-F3B2-ADD6524E00B9}"/>
                </a:ext>
              </a:extLst>
            </p:cNvPr>
            <p:cNvCxnSpPr/>
            <p:nvPr/>
          </p:nvCxnSpPr>
          <p:spPr>
            <a:xfrm flipV="1">
              <a:off x="6708878" y="4817815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D1A2E35A-0A55-4B3C-5110-205A7A10171C}"/>
                </a:ext>
              </a:extLst>
            </p:cNvPr>
            <p:cNvCxnSpPr/>
            <p:nvPr/>
          </p:nvCxnSpPr>
          <p:spPr>
            <a:xfrm flipV="1">
              <a:off x="7629108" y="4821737"/>
              <a:ext cx="0" cy="145273"/>
            </a:xfrm>
            <a:prstGeom prst="line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9E1A3BE-FFBF-6446-D264-5D8F727F0B7D}"/>
                </a:ext>
              </a:extLst>
            </p:cNvPr>
            <p:cNvSpPr/>
            <p:nvPr/>
          </p:nvSpPr>
          <p:spPr>
            <a:xfrm>
              <a:off x="2292211" y="2358556"/>
              <a:ext cx="5742032" cy="486395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SQL Engine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16E9466-3328-1D93-8799-0FF6A14C2F5E}"/>
                </a:ext>
              </a:extLst>
            </p:cNvPr>
            <p:cNvSpPr/>
            <p:nvPr/>
          </p:nvSpPr>
          <p:spPr>
            <a:xfrm>
              <a:off x="2292209" y="2155684"/>
              <a:ext cx="5742032" cy="201295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JDBC/ODBC/...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CBA2DE6-2728-52AD-2D65-06B54E4C0148}"/>
                </a:ext>
              </a:extLst>
            </p:cNvPr>
            <p:cNvSpPr/>
            <p:nvPr/>
          </p:nvSpPr>
          <p:spPr>
            <a:xfrm>
              <a:off x="2292211" y="1693733"/>
              <a:ext cx="5742032" cy="458146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altLang="zh-CN" sz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Applications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96">
              <a:extLst>
                <a:ext uri="{FF2B5EF4-FFF2-40B4-BE49-F238E27FC236}">
                  <a16:creationId xmlns:a16="http://schemas.microsoft.com/office/drawing/2014/main" id="{A2874C34-4E72-A1A6-EB86-B59C55BC3B2D}"/>
                </a:ext>
              </a:extLst>
            </p:cNvPr>
            <p:cNvSpPr txBox="1"/>
            <p:nvPr/>
          </p:nvSpPr>
          <p:spPr>
            <a:xfrm>
              <a:off x="1234202" y="1799344"/>
              <a:ext cx="1224701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914478"/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</a:t>
              </a:r>
            </a:p>
          </p:txBody>
        </p:sp>
        <p:sp>
          <p:nvSpPr>
            <p:cNvPr id="46" name="文本框 97">
              <a:extLst>
                <a:ext uri="{FF2B5EF4-FFF2-40B4-BE49-F238E27FC236}">
                  <a16:creationId xmlns:a16="http://schemas.microsoft.com/office/drawing/2014/main" id="{87050C1D-6F55-4F8A-4E4C-B46AFEDE92A4}"/>
                </a:ext>
              </a:extLst>
            </p:cNvPr>
            <p:cNvSpPr txBox="1"/>
            <p:nvPr/>
          </p:nvSpPr>
          <p:spPr>
            <a:xfrm>
              <a:off x="1234202" y="2692047"/>
              <a:ext cx="1499634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914478"/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数据库</a:t>
              </a:r>
            </a:p>
          </p:txBody>
        </p:sp>
        <p:sp>
          <p:nvSpPr>
            <p:cNvPr id="47" name="文本框 98">
              <a:extLst>
                <a:ext uri="{FF2B5EF4-FFF2-40B4-BE49-F238E27FC236}">
                  <a16:creationId xmlns:a16="http://schemas.microsoft.com/office/drawing/2014/main" id="{E54EC00B-8D5F-3DFA-E9C7-126F1FEA520D}"/>
                </a:ext>
              </a:extLst>
            </p:cNvPr>
            <p:cNvSpPr txBox="1"/>
            <p:nvPr/>
          </p:nvSpPr>
          <p:spPr>
            <a:xfrm>
              <a:off x="1236929" y="3699983"/>
              <a:ext cx="1499634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914478"/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操作系统</a:t>
              </a:r>
            </a:p>
          </p:txBody>
        </p:sp>
        <p:cxnSp>
          <p:nvCxnSpPr>
            <p:cNvPr id="48" name="连接符: 肘形 99">
              <a:extLst>
                <a:ext uri="{FF2B5EF4-FFF2-40B4-BE49-F238E27FC236}">
                  <a16:creationId xmlns:a16="http://schemas.microsoft.com/office/drawing/2014/main" id="{60B55420-2E06-EC74-C07E-3AEA48A89446}"/>
                </a:ext>
              </a:extLst>
            </p:cNvPr>
            <p:cNvCxnSpPr>
              <a:stCxn id="21" idx="3"/>
              <a:endCxn id="63" idx="0"/>
            </p:cNvCxnSpPr>
            <p:nvPr/>
          </p:nvCxnSpPr>
          <p:spPr>
            <a:xfrm>
              <a:off x="8034241" y="3922637"/>
              <a:ext cx="1141739" cy="498095"/>
            </a:xfrm>
            <a:prstGeom prst="bentConnector2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50472B9E-B484-0533-0AA0-C04A65A01DFE}"/>
                </a:ext>
              </a:extLst>
            </p:cNvPr>
            <p:cNvCxnSpPr/>
            <p:nvPr/>
          </p:nvCxnSpPr>
          <p:spPr>
            <a:xfrm flipV="1">
              <a:off x="1003676" y="3340494"/>
              <a:ext cx="95226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0BF5D72A-7A2F-C37B-BD57-3751F1865B2C}"/>
                </a:ext>
              </a:extLst>
            </p:cNvPr>
            <p:cNvCxnSpPr/>
            <p:nvPr/>
          </p:nvCxnSpPr>
          <p:spPr>
            <a:xfrm flipV="1">
              <a:off x="1003676" y="2365349"/>
              <a:ext cx="95226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EFD1C409-5210-3E45-2EC5-EC31CF317003}"/>
                </a:ext>
              </a:extLst>
            </p:cNvPr>
            <p:cNvCxnSpPr/>
            <p:nvPr/>
          </p:nvCxnSpPr>
          <p:spPr>
            <a:xfrm flipV="1">
              <a:off x="1003676" y="4227821"/>
              <a:ext cx="95226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101">
              <a:extLst>
                <a:ext uri="{FF2B5EF4-FFF2-40B4-BE49-F238E27FC236}">
                  <a16:creationId xmlns:a16="http://schemas.microsoft.com/office/drawing/2014/main" id="{8059F24D-E4C9-43A5-6D23-7D406062911F}"/>
                </a:ext>
              </a:extLst>
            </p:cNvPr>
            <p:cNvSpPr txBox="1"/>
            <p:nvPr/>
          </p:nvSpPr>
          <p:spPr>
            <a:xfrm>
              <a:off x="1236929" y="4743215"/>
              <a:ext cx="1499634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914478"/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</a:t>
              </a:r>
            </a:p>
          </p:txBody>
        </p:sp>
        <p:sp>
          <p:nvSpPr>
            <p:cNvPr id="53" name="任意多边形 107">
              <a:extLst>
                <a:ext uri="{FF2B5EF4-FFF2-40B4-BE49-F238E27FC236}">
                  <a16:creationId xmlns:a16="http://schemas.microsoft.com/office/drawing/2014/main" id="{B623187C-8BA9-AE8A-5538-0B5308CC8C71}"/>
                </a:ext>
              </a:extLst>
            </p:cNvPr>
            <p:cNvSpPr/>
            <p:nvPr/>
          </p:nvSpPr>
          <p:spPr>
            <a:xfrm>
              <a:off x="3331954" y="1249698"/>
              <a:ext cx="983771" cy="4333875"/>
            </a:xfrm>
            <a:custGeom>
              <a:avLst/>
              <a:gdLst>
                <a:gd name="connsiteX0" fmla="*/ 871486 w 871486"/>
                <a:gd name="connsiteY0" fmla="*/ 0 h 6030686"/>
                <a:gd name="connsiteX1" fmla="*/ 338086 w 871486"/>
                <a:gd name="connsiteY1" fmla="*/ 1186543 h 6030686"/>
                <a:gd name="connsiteX2" fmla="*/ 44172 w 871486"/>
                <a:gd name="connsiteY2" fmla="*/ 2873829 h 6030686"/>
                <a:gd name="connsiteX3" fmla="*/ 629 w 871486"/>
                <a:gd name="connsiteY3" fmla="*/ 4484914 h 6030686"/>
                <a:gd name="connsiteX4" fmla="*/ 22401 w 871486"/>
                <a:gd name="connsiteY4" fmla="*/ 6030686 h 603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486" h="6030686">
                  <a:moveTo>
                    <a:pt x="871486" y="0"/>
                  </a:moveTo>
                  <a:cubicBezTo>
                    <a:pt x="673729" y="353786"/>
                    <a:pt x="475972" y="707572"/>
                    <a:pt x="338086" y="1186543"/>
                  </a:cubicBezTo>
                  <a:cubicBezTo>
                    <a:pt x="200200" y="1665514"/>
                    <a:pt x="100415" y="2324100"/>
                    <a:pt x="44172" y="2873829"/>
                  </a:cubicBezTo>
                  <a:cubicBezTo>
                    <a:pt x="-12071" y="3423558"/>
                    <a:pt x="4257" y="3958771"/>
                    <a:pt x="629" y="4484914"/>
                  </a:cubicBezTo>
                  <a:cubicBezTo>
                    <a:pt x="-2999" y="5011057"/>
                    <a:pt x="9701" y="5520871"/>
                    <a:pt x="22401" y="6030686"/>
                  </a:cubicBez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dash"/>
              <a:miter lim="800000"/>
              <a:headEnd type="stealth"/>
              <a:tailEnd type="stealth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108">
              <a:extLst>
                <a:ext uri="{FF2B5EF4-FFF2-40B4-BE49-F238E27FC236}">
                  <a16:creationId xmlns:a16="http://schemas.microsoft.com/office/drawing/2014/main" id="{2674E439-E402-9A73-7045-2F1AB073FAEB}"/>
                </a:ext>
              </a:extLst>
            </p:cNvPr>
            <p:cNvSpPr/>
            <p:nvPr/>
          </p:nvSpPr>
          <p:spPr>
            <a:xfrm>
              <a:off x="5167060" y="1227130"/>
              <a:ext cx="1597471" cy="4356445"/>
            </a:xfrm>
            <a:custGeom>
              <a:avLst/>
              <a:gdLst>
                <a:gd name="connsiteX0" fmla="*/ 0 w 1415143"/>
                <a:gd name="connsiteY0" fmla="*/ 0 h 6248400"/>
                <a:gd name="connsiteX1" fmla="*/ 97972 w 1415143"/>
                <a:gd name="connsiteY1" fmla="*/ 2111828 h 6248400"/>
                <a:gd name="connsiteX2" fmla="*/ 185058 w 1415143"/>
                <a:gd name="connsiteY2" fmla="*/ 3516086 h 6248400"/>
                <a:gd name="connsiteX3" fmla="*/ 533400 w 1415143"/>
                <a:gd name="connsiteY3" fmla="*/ 4397828 h 6248400"/>
                <a:gd name="connsiteX4" fmla="*/ 925286 w 1415143"/>
                <a:gd name="connsiteY4" fmla="*/ 5105400 h 6248400"/>
                <a:gd name="connsiteX5" fmla="*/ 1317172 w 1415143"/>
                <a:gd name="connsiteY5" fmla="*/ 5725886 h 6248400"/>
                <a:gd name="connsiteX6" fmla="*/ 1415143 w 1415143"/>
                <a:gd name="connsiteY6" fmla="*/ 6248400 h 6248400"/>
                <a:gd name="connsiteX7" fmla="*/ 1415143 w 1415143"/>
                <a:gd name="connsiteY7" fmla="*/ 6248400 h 62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5143" h="6248400">
                  <a:moveTo>
                    <a:pt x="0" y="0"/>
                  </a:moveTo>
                  <a:cubicBezTo>
                    <a:pt x="33564" y="762907"/>
                    <a:pt x="67129" y="1525814"/>
                    <a:pt x="97972" y="2111828"/>
                  </a:cubicBezTo>
                  <a:cubicBezTo>
                    <a:pt x="128815" y="2697842"/>
                    <a:pt x="112487" y="3135086"/>
                    <a:pt x="185058" y="3516086"/>
                  </a:cubicBezTo>
                  <a:cubicBezTo>
                    <a:pt x="257629" y="3897086"/>
                    <a:pt x="410029" y="4132942"/>
                    <a:pt x="533400" y="4397828"/>
                  </a:cubicBezTo>
                  <a:cubicBezTo>
                    <a:pt x="656771" y="4662714"/>
                    <a:pt x="794657" y="4884057"/>
                    <a:pt x="925286" y="5105400"/>
                  </a:cubicBezTo>
                  <a:cubicBezTo>
                    <a:pt x="1055915" y="5326743"/>
                    <a:pt x="1235529" y="5535386"/>
                    <a:pt x="1317172" y="5725886"/>
                  </a:cubicBezTo>
                  <a:cubicBezTo>
                    <a:pt x="1398815" y="5916386"/>
                    <a:pt x="1415143" y="6248400"/>
                    <a:pt x="1415143" y="6248400"/>
                  </a:cubicBezTo>
                  <a:lnTo>
                    <a:pt x="1415143" y="6248400"/>
                  </a:lnTo>
                </a:path>
              </a:pathLst>
            </a:custGeom>
            <a:noFill/>
            <a:ln w="25400" cap="flat" cmpd="sng" algn="ctr">
              <a:solidFill>
                <a:schemeClr val="accent4"/>
              </a:solidFill>
              <a:prstDash val="dash"/>
              <a:miter lim="800000"/>
              <a:headEnd type="stealth"/>
              <a:tailEnd type="stealth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2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任意多边形 109">
              <a:extLst>
                <a:ext uri="{FF2B5EF4-FFF2-40B4-BE49-F238E27FC236}">
                  <a16:creationId xmlns:a16="http://schemas.microsoft.com/office/drawing/2014/main" id="{3E86E50B-68CD-9C44-F585-DBE7F28BBA7C}"/>
                </a:ext>
              </a:extLst>
            </p:cNvPr>
            <p:cNvSpPr/>
            <p:nvPr/>
          </p:nvSpPr>
          <p:spPr>
            <a:xfrm>
              <a:off x="6553542" y="1243136"/>
              <a:ext cx="2687351" cy="4340430"/>
            </a:xfrm>
            <a:custGeom>
              <a:avLst/>
              <a:gdLst>
                <a:gd name="connsiteX0" fmla="*/ 0 w 3701143"/>
                <a:gd name="connsiteY0" fmla="*/ 0 h 4865914"/>
                <a:gd name="connsiteX1" fmla="*/ 141514 w 3701143"/>
                <a:gd name="connsiteY1" fmla="*/ 1164771 h 4865914"/>
                <a:gd name="connsiteX2" fmla="*/ 576943 w 3701143"/>
                <a:gd name="connsiteY2" fmla="*/ 2013857 h 4865914"/>
                <a:gd name="connsiteX3" fmla="*/ 990600 w 3701143"/>
                <a:gd name="connsiteY3" fmla="*/ 2645228 h 4865914"/>
                <a:gd name="connsiteX4" fmla="*/ 2939143 w 3701143"/>
                <a:gd name="connsiteY4" fmla="*/ 2830285 h 4865914"/>
                <a:gd name="connsiteX5" fmla="*/ 3516086 w 3701143"/>
                <a:gd name="connsiteY5" fmla="*/ 3156857 h 4865914"/>
                <a:gd name="connsiteX6" fmla="*/ 3668486 w 3701143"/>
                <a:gd name="connsiteY6" fmla="*/ 3810000 h 4865914"/>
                <a:gd name="connsiteX7" fmla="*/ 3701143 w 3701143"/>
                <a:gd name="connsiteY7" fmla="*/ 4865914 h 4865914"/>
                <a:gd name="connsiteX8" fmla="*/ 3701143 w 3701143"/>
                <a:gd name="connsiteY8" fmla="*/ 4865914 h 486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1143" h="4865914">
                  <a:moveTo>
                    <a:pt x="0" y="0"/>
                  </a:moveTo>
                  <a:cubicBezTo>
                    <a:pt x="22678" y="414564"/>
                    <a:pt x="45357" y="829128"/>
                    <a:pt x="141514" y="1164771"/>
                  </a:cubicBezTo>
                  <a:cubicBezTo>
                    <a:pt x="237671" y="1500414"/>
                    <a:pt x="435429" y="1767114"/>
                    <a:pt x="576943" y="2013857"/>
                  </a:cubicBezTo>
                  <a:cubicBezTo>
                    <a:pt x="718457" y="2260600"/>
                    <a:pt x="596900" y="2509157"/>
                    <a:pt x="990600" y="2645228"/>
                  </a:cubicBezTo>
                  <a:cubicBezTo>
                    <a:pt x="1384300" y="2781299"/>
                    <a:pt x="2518229" y="2745014"/>
                    <a:pt x="2939143" y="2830285"/>
                  </a:cubicBezTo>
                  <a:cubicBezTo>
                    <a:pt x="3360057" y="2915557"/>
                    <a:pt x="3394529" y="2993571"/>
                    <a:pt x="3516086" y="3156857"/>
                  </a:cubicBezTo>
                  <a:cubicBezTo>
                    <a:pt x="3637643" y="3320143"/>
                    <a:pt x="3637643" y="3525157"/>
                    <a:pt x="3668486" y="3810000"/>
                  </a:cubicBezTo>
                  <a:cubicBezTo>
                    <a:pt x="3699329" y="4094843"/>
                    <a:pt x="3701143" y="4865914"/>
                    <a:pt x="3701143" y="4865914"/>
                  </a:cubicBezTo>
                  <a:lnTo>
                    <a:pt x="3701143" y="4865914"/>
                  </a:lnTo>
                </a:path>
              </a:pathLst>
            </a:custGeom>
            <a:noFill/>
            <a:ln w="25400" cap="flat" cmpd="sng" algn="ctr">
              <a:solidFill>
                <a:schemeClr val="accent1"/>
              </a:solidFill>
              <a:prstDash val="dash"/>
              <a:miter lim="800000"/>
              <a:headEnd type="stealth"/>
              <a:tailEnd type="stealth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200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112">
              <a:extLst>
                <a:ext uri="{FF2B5EF4-FFF2-40B4-BE49-F238E27FC236}">
                  <a16:creationId xmlns:a16="http://schemas.microsoft.com/office/drawing/2014/main" id="{0B597640-C4D0-CC17-8AF0-876468B62C86}"/>
                </a:ext>
              </a:extLst>
            </p:cNvPr>
            <p:cNvSpPr txBox="1"/>
            <p:nvPr/>
          </p:nvSpPr>
          <p:spPr>
            <a:xfrm>
              <a:off x="2458903" y="5625688"/>
              <a:ext cx="1792169" cy="331509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defTabSz="914400">
                <a:defRPr sz="700">
                  <a:solidFill>
                    <a:schemeClr val="lt1"/>
                  </a:solidFill>
                  <a:ea typeface="+mj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存储资源消耗链</a:t>
              </a:r>
            </a:p>
          </p:txBody>
        </p:sp>
        <p:sp>
          <p:nvSpPr>
            <p:cNvPr id="57" name="文本框 115">
              <a:extLst>
                <a:ext uri="{FF2B5EF4-FFF2-40B4-BE49-F238E27FC236}">
                  <a16:creationId xmlns:a16="http://schemas.microsoft.com/office/drawing/2014/main" id="{E74776C6-1F86-2E79-F896-798A3C71EBDF}"/>
                </a:ext>
              </a:extLst>
            </p:cNvPr>
            <p:cNvSpPr txBox="1"/>
            <p:nvPr/>
          </p:nvSpPr>
          <p:spPr>
            <a:xfrm>
              <a:off x="6912305" y="2435038"/>
              <a:ext cx="894905" cy="336435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硬解析</a:t>
              </a:r>
              <a:r>
                <a:rPr kumimoji="1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...</a:t>
              </a:r>
              <a:endParaRPr kumimoji="1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116">
              <a:extLst>
                <a:ext uri="{FF2B5EF4-FFF2-40B4-BE49-F238E27FC236}">
                  <a16:creationId xmlns:a16="http://schemas.microsoft.com/office/drawing/2014/main" id="{093A3DBA-A89C-A8C6-305E-DF8247E68BAF}"/>
                </a:ext>
              </a:extLst>
            </p:cNvPr>
            <p:cNvSpPr txBox="1"/>
            <p:nvPr/>
          </p:nvSpPr>
          <p:spPr>
            <a:xfrm>
              <a:off x="2873235" y="2435038"/>
              <a:ext cx="1098689" cy="284151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慢</a:t>
              </a:r>
              <a:r>
                <a:rPr kumimoji="1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SQL...</a:t>
              </a:r>
              <a:endParaRPr kumimoji="1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117">
              <a:extLst>
                <a:ext uri="{FF2B5EF4-FFF2-40B4-BE49-F238E27FC236}">
                  <a16:creationId xmlns:a16="http://schemas.microsoft.com/office/drawing/2014/main" id="{8A2EDB77-8499-023B-9109-67AF5B49B1A0}"/>
                </a:ext>
              </a:extLst>
            </p:cNvPr>
            <p:cNvSpPr txBox="1"/>
            <p:nvPr/>
          </p:nvSpPr>
          <p:spPr>
            <a:xfrm>
              <a:off x="4739711" y="1480360"/>
              <a:ext cx="1098689" cy="284151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高并发</a:t>
              </a:r>
              <a:r>
                <a:rPr kumimoji="1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...</a:t>
              </a:r>
              <a:endParaRPr kumimoji="1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106">
              <a:extLst>
                <a:ext uri="{FF2B5EF4-FFF2-40B4-BE49-F238E27FC236}">
                  <a16:creationId xmlns:a16="http://schemas.microsoft.com/office/drawing/2014/main" id="{E6AA945C-5F5B-5B91-80D4-07AE61313D04}"/>
                </a:ext>
              </a:extLst>
            </p:cNvPr>
            <p:cNvSpPr txBox="1"/>
            <p:nvPr/>
          </p:nvSpPr>
          <p:spPr>
            <a:xfrm>
              <a:off x="5868446" y="5634691"/>
              <a:ext cx="1792169" cy="331509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defTabSz="914400">
                <a:defRPr sz="700">
                  <a:solidFill>
                    <a:schemeClr val="lt1"/>
                  </a:solidFill>
                  <a:ea typeface="+mj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网络资源消耗链</a:t>
              </a:r>
            </a:p>
          </p:txBody>
        </p:sp>
        <p:sp>
          <p:nvSpPr>
            <p:cNvPr id="61" name="文本框 107">
              <a:extLst>
                <a:ext uri="{FF2B5EF4-FFF2-40B4-BE49-F238E27FC236}">
                  <a16:creationId xmlns:a16="http://schemas.microsoft.com/office/drawing/2014/main" id="{8AF96954-855F-3ED6-63C0-ABEDF2DB0498}"/>
                </a:ext>
              </a:extLst>
            </p:cNvPr>
            <p:cNvSpPr txBox="1"/>
            <p:nvPr/>
          </p:nvSpPr>
          <p:spPr>
            <a:xfrm>
              <a:off x="8196853" y="5606604"/>
              <a:ext cx="2088078" cy="331509"/>
            </a:xfrm>
            <a:prstGeom prst="rect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15000"/>
                  </a:schemeClr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defTabSz="914400">
                <a:defRPr sz="700">
                  <a:solidFill>
                    <a:schemeClr val="lt1"/>
                  </a:solidFill>
                  <a:ea typeface="+mj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CPU/</a:t>
              </a:r>
              <a:r>
                <a:rPr lang="zh-CN" altLang="en-US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内存资源消耗链</a:t>
              </a:r>
            </a:p>
          </p:txBody>
        </p:sp>
        <p:sp>
          <p:nvSpPr>
            <p:cNvPr id="62" name="文本框 115">
              <a:extLst>
                <a:ext uri="{FF2B5EF4-FFF2-40B4-BE49-F238E27FC236}">
                  <a16:creationId xmlns:a16="http://schemas.microsoft.com/office/drawing/2014/main" id="{F1825907-BFEC-068D-BD87-2FA4F9AA13CF}"/>
                </a:ext>
              </a:extLst>
            </p:cNvPr>
            <p:cNvSpPr txBox="1"/>
            <p:nvPr/>
          </p:nvSpPr>
          <p:spPr>
            <a:xfrm>
              <a:off x="7087045" y="2939261"/>
              <a:ext cx="853245" cy="341964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锁</a:t>
              </a:r>
              <a:r>
                <a:rPr kumimoji="1" lang="en-US" altLang="zh-CN" sz="120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...</a:t>
              </a:r>
              <a:endParaRPr kumimoji="1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6640393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A5C438-5103-429F-06FC-DF2CAD494B77}"/>
              </a:ext>
            </a:extLst>
          </p:cNvPr>
          <p:cNvSpPr txBox="1"/>
          <p:nvPr/>
        </p:nvSpPr>
        <p:spPr>
          <a:xfrm>
            <a:off x="2357919" y="2072596"/>
            <a:ext cx="7258692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 Data Studio 1030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版本功能演示</a:t>
            </a:r>
          </a:p>
          <a:p>
            <a:pPr>
              <a:spcBef>
                <a:spcPts val="600"/>
              </a:spcBef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四、后续规划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004293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91" name="组合 10"/>
          <p:cNvGrpSpPr/>
          <p:nvPr/>
        </p:nvGrpSpPr>
        <p:grpSpPr bwMode="auto">
          <a:xfrm>
            <a:off x="134144" y="3995739"/>
            <a:ext cx="11912600" cy="2763837"/>
            <a:chOff x="494773" y="4907679"/>
            <a:chExt cx="15422049" cy="3740059"/>
          </a:xfrm>
        </p:grpSpPr>
        <p:pic>
          <p:nvPicPr>
            <p:cNvPr id="191492" name="图形 11"/>
            <p:cNvPicPr>
              <a:picLocks noChangeAspect="1"/>
            </p:cNvPicPr>
            <p:nvPr/>
          </p:nvPicPr>
          <p:blipFill>
            <a:blip r:embed="rId2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1493" name="组合 12"/>
            <p:cNvGrpSpPr/>
            <p:nvPr/>
          </p:nvGrpSpPr>
          <p:grpSpPr bwMode="auto">
            <a:xfrm>
              <a:off x="494773" y="4907679"/>
              <a:ext cx="15422049" cy="3740059"/>
              <a:chOff x="596924" y="4950402"/>
              <a:chExt cx="15422049" cy="3740059"/>
            </a:xfrm>
          </p:grpSpPr>
          <p:pic>
            <p:nvPicPr>
              <p:cNvPr id="191494" name="图形 13"/>
              <p:cNvPicPr>
                <a:picLocks noChangeAspect="1"/>
              </p:cNvPicPr>
              <p:nvPr/>
            </p:nvPicPr>
            <p:blipFill>
              <a:blip r:embed="rId3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5" name="图形 14"/>
              <p:cNvPicPr>
                <a:picLocks noChangeAspect="1"/>
              </p:cNvPicPr>
              <p:nvPr/>
            </p:nvPicPr>
            <p:blipFill>
              <a:blip r:embed="rId3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6" name="图形 27"/>
              <p:cNvPicPr>
                <a:picLocks noChangeAspect="1"/>
              </p:cNvPicPr>
              <p:nvPr/>
            </p:nvPicPr>
            <p:blipFill>
              <a:blip r:embed="rId3"/>
              <a:srcRect l="30070" r="35921"/>
              <a:stretch>
                <a:fillRect/>
              </a:stretch>
            </p:blipFill>
            <p:spPr bwMode="auto">
              <a:xfrm>
                <a:off x="5284486" y="5171354"/>
                <a:ext cx="6644878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51975" y="6356350"/>
            <a:ext cx="2744788" cy="365125"/>
          </a:xfrm>
          <a:prstGeom prst="rect">
            <a:avLst/>
          </a:prstGeom>
        </p:spPr>
        <p:txBody>
          <a:bodyPr/>
          <a:lstStyle/>
          <a:p>
            <a:fld id="{C582FFCA-F427-4EE4-9A40-99379FAB23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95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heme/theme1.xml><?xml version="1.0" encoding="utf-8"?>
<a:theme xmlns:a="http://schemas.openxmlformats.org/drawingml/2006/main" name="首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内容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15057</TotalTime>
  <Words>575</Words>
  <Application>Microsoft Office PowerPoint</Application>
  <PresentationFormat>自定义</PresentationFormat>
  <Paragraphs>126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inpin heiti</vt:lpstr>
      <vt:lpstr>等线</vt:lpstr>
      <vt:lpstr>微软雅黑</vt:lpstr>
      <vt:lpstr>Arial</vt:lpstr>
      <vt:lpstr>Calibri</vt:lpstr>
      <vt:lpstr>首页母版</vt:lpstr>
      <vt:lpstr>内容页母版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Yangdingyuan (Aaron)</dc:creator>
  <cp:lastModifiedBy>yangzihao@ncti-gba.cn</cp:lastModifiedBy>
  <cp:revision>1653</cp:revision>
  <dcterms:created xsi:type="dcterms:W3CDTF">2019-12-17T11:04:00Z</dcterms:created>
  <dcterms:modified xsi:type="dcterms:W3CDTF">2022-10-28T02:40:10Z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(3)PZaq25VZsH/iTLnsXv2m6AISq9g8DEBwYeTpp/9szhdUtlZ2ZjmjP555ycX7Z9wT0NykBpm4
BTm6psvo6fRPxMqwetM4Er5FnUUMUENkKVVq8oKvYy/sRrk4yXgKgs28+6C6DmPb51l6nkya
jV7eFNBYlsjj5kuWp/uuR2NRMghPl//4qIPuXMQo/TtKxm22F5ospcBrIqxNg3yF34u4QmDh
H22I9VfJoNqnTWTrWB</vt:lpwstr>
  </property>
  <property fmtid="{D5CDD505-2E9C-101B-9397-08002B2CF9AE}" pid="3" name="_2015_ms_pID_7253431">
    <vt:lpwstr>MISyUuaIGOkAzKTvdgIR4ohDLiQC0s99NeuXsc4qjss1i7mjsq3myW
nGqf7jACgjG0WV8NRgHhwQ6VtmI4sOGUNXmySbTgGSSlihAEi092jw940Gk7vlJtBeliUyxu
cPxnyb9iwI+tl0sN5sGjJ0sNjQBiBcXwjta5ftRSwz8hg33wnFSuzoamJSQFAkFQF0sWH9uE
Je4mnhjVZGjYbX8txfrhp3PpXsv7TtjKRut4</vt:lpwstr>
  </property>
  <property fmtid="{D5CDD505-2E9C-101B-9397-08002B2CF9AE}" pid="4" name="_2015_ms_pID_7253432">
    <vt:lpwstr>ww==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1650940794</vt:lpwstr>
  </property>
  <property fmtid="{D5CDD505-2E9C-101B-9397-08002B2CF9AE}" pid="9" name="ICV">
    <vt:lpwstr>717899956FCF434FAED7680041A7B7EF</vt:lpwstr>
  </property>
  <property fmtid="{D5CDD505-2E9C-101B-9397-08002B2CF9AE}" pid="10" name="KSOProductBuildVer">
    <vt:lpwstr>2052-11.1.0.10356</vt:lpwstr>
  </property>
</Properties>
</file>