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3" r:id="rId2"/>
  </p:sldMasterIdLst>
  <p:notesMasterIdLst>
    <p:notesMasterId r:id="rId9"/>
  </p:notesMasterIdLst>
  <p:handoutMasterIdLst>
    <p:handoutMasterId r:id="rId10"/>
  </p:handoutMasterIdLst>
  <p:sldIdLst>
    <p:sldId id="257" r:id="rId3"/>
    <p:sldId id="928" r:id="rId4"/>
    <p:sldId id="929" r:id="rId5"/>
    <p:sldId id="930" r:id="rId6"/>
    <p:sldId id="931" r:id="rId7"/>
    <p:sldId id="899" r:id="rId8"/>
  </p:sldIdLst>
  <p:sldSz cx="121967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64" userDrawn="1">
          <p15:clr>
            <a:srgbClr val="A4A3A4"/>
          </p15:clr>
        </p15:guide>
        <p15:guide id="2" orient="horz" pos="414">
          <p15:clr>
            <a:srgbClr val="A4A3A4"/>
          </p15:clr>
        </p15:guide>
        <p15:guide id="3" pos="7243" userDrawn="1">
          <p15:clr>
            <a:srgbClr val="A4A3A4"/>
          </p15:clr>
        </p15:guide>
        <p15:guide id="4" pos="440" userDrawn="1">
          <p15:clr>
            <a:srgbClr val="A4A3A4"/>
          </p15:clr>
        </p15:guide>
        <p15:guide id="5" orient="horz" pos="3952" userDrawn="1">
          <p15:clr>
            <a:srgbClr val="A4A3A4"/>
          </p15:clr>
        </p15:guide>
        <p15:guide id="6" orient="horz" pos="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Aisen Yi" initials="M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E9002F"/>
    <a:srgbClr val="0066FF"/>
    <a:srgbClr val="D4F1F5"/>
    <a:srgbClr val="000000"/>
    <a:srgbClr val="FFFFFF"/>
    <a:srgbClr val="B5B5B5"/>
    <a:srgbClr val="92D050"/>
    <a:srgbClr val="595757"/>
    <a:srgbClr val="2218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833802-FEF1-4C79-8D5D-14CF1EAF98D9}"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35" autoAdjust="0"/>
    <p:restoredTop sz="95725" autoAdjust="0"/>
  </p:normalViewPr>
  <p:slideViewPr>
    <p:cSldViewPr snapToGrid="0" snapToObjects="1">
      <p:cViewPr varScale="1">
        <p:scale>
          <a:sx n="94" d="100"/>
          <a:sy n="94" d="100"/>
        </p:scale>
        <p:origin x="72" y="186"/>
      </p:cViewPr>
      <p:guideLst>
        <p:guide pos="3864"/>
        <p:guide orient="horz" pos="414"/>
        <p:guide pos="7243"/>
        <p:guide pos="440"/>
        <p:guide orient="horz" pos="3952"/>
        <p:guide orient="horz" pos="7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6700"/>
    </p:cViewPr>
  </p:sorterViewPr>
  <p:notesViewPr>
    <p:cSldViewPr snapToGrid="0" snapToObjects="1">
      <p:cViewPr varScale="1">
        <p:scale>
          <a:sx n="77" d="100"/>
          <a:sy n="77" d="100"/>
        </p:scale>
        <p:origin x="279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83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43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CTI-封面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1801813" y="1920875"/>
            <a:ext cx="8332787" cy="15890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点击此处输入胶片主题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4215934" y="4249271"/>
            <a:ext cx="3321050" cy="61118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2022</a:t>
            </a:r>
            <a:r>
              <a:rPr lang="zh-CN" altLang="en-US" dirty="0"/>
              <a:t>年</a:t>
            </a:r>
            <a:r>
              <a:rPr lang="en-US" altLang="zh-CN" dirty="0"/>
              <a:t>7</a:t>
            </a:r>
            <a:r>
              <a:rPr lang="zh-CN" altLang="en-US" dirty="0"/>
              <a:t>月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42AD572-CE10-EB95-4A89-97811305C3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171" y="143540"/>
            <a:ext cx="4932576" cy="109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CTI-谢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59"/>
          <p:cNvSpPr>
            <a:spLocks noChangeArrowheads="1"/>
          </p:cNvSpPr>
          <p:nvPr userDrawn="1"/>
        </p:nvSpPr>
        <p:spPr bwMode="auto">
          <a:xfrm>
            <a:off x="4560021" y="2313827"/>
            <a:ext cx="3852459" cy="9239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14400">
              <a:buNone/>
              <a:defRPr/>
            </a:pPr>
            <a:r>
              <a:rPr lang="zh-CN" altLang="en-US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谢</a:t>
            </a:r>
            <a:r>
              <a:rPr lang="en-US" altLang="zh-CN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  </a:t>
            </a:r>
            <a:r>
              <a:rPr lang="zh-CN" altLang="en-US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谢 </a:t>
            </a:r>
            <a:r>
              <a:rPr lang="zh-CN" altLang="en-US" sz="6000" b="1" cap="all" spc="600" dirty="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！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728479C-C30B-4421-1750-A42C97C98DAA}"/>
              </a:ext>
            </a:extLst>
          </p:cNvPr>
          <p:cNvSpPr/>
          <p:nvPr userDrawn="1"/>
        </p:nvSpPr>
        <p:spPr>
          <a:xfrm>
            <a:off x="4814499" y="4295553"/>
            <a:ext cx="2567763" cy="441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工业软件产业发展中心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版权所有，侵权必究</a:t>
            </a:r>
          </a:p>
        </p:txBody>
      </p:sp>
    </p:spTree>
    <p:extLst>
      <p:ext uri="{BB962C8B-B14F-4D97-AF65-F5344CB8AC3E}">
        <p14:creationId xmlns:p14="http://schemas.microsoft.com/office/powerpoint/2010/main" val="354680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CTI-内容版式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4D8B1E0E-6117-2097-BAE4-C30C9E84E44D}"/>
              </a:ext>
            </a:extLst>
          </p:cNvPr>
          <p:cNvSpPr txBox="1"/>
          <p:nvPr userDrawn="1"/>
        </p:nvSpPr>
        <p:spPr>
          <a:xfrm>
            <a:off x="9102090" y="6353294"/>
            <a:ext cx="23888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C582FFCA-F427-4EE4-9A40-99379FAB23F9}" type="slidenum">
              <a:rPr lang="zh-CN" altLang="en-US" sz="1200" smtClean="0"/>
              <a:pPr algn="r"/>
              <a:t>‹#›</a:t>
            </a:fld>
            <a:endParaRPr lang="zh-CN" altLang="en-US" sz="1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3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-42880" y="0"/>
            <a:ext cx="1224440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组合 22"/>
          <p:cNvGrpSpPr/>
          <p:nvPr userDrawn="1"/>
        </p:nvGrpSpPr>
        <p:grpSpPr bwMode="auto">
          <a:xfrm>
            <a:off x="134144" y="4092576"/>
            <a:ext cx="11912600" cy="2765426"/>
            <a:chOff x="494773" y="4907679"/>
            <a:chExt cx="15422049" cy="3740061"/>
          </a:xfrm>
        </p:grpSpPr>
        <p:pic>
          <p:nvPicPr>
            <p:cNvPr id="22" name="图形 23"/>
            <p:cNvPicPr>
              <a:picLocks noChangeAspect="1"/>
            </p:cNvPicPr>
            <p:nvPr/>
          </p:nvPicPr>
          <p:blipFill>
            <a:blip r:embed="rId5"/>
            <a:srcRect l="16225" t="14211" r="35786" b="53214"/>
            <a:stretch>
              <a:fillRect/>
            </a:stretch>
          </p:blipFill>
          <p:spPr bwMode="auto">
            <a:xfrm>
              <a:off x="7576455" y="7609251"/>
              <a:ext cx="2002971" cy="92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3" name="组合 24"/>
            <p:cNvGrpSpPr/>
            <p:nvPr/>
          </p:nvGrpSpPr>
          <p:grpSpPr bwMode="auto">
            <a:xfrm>
              <a:off x="494773" y="4907679"/>
              <a:ext cx="15422049" cy="3740061"/>
              <a:chOff x="596924" y="4950402"/>
              <a:chExt cx="15422049" cy="3740061"/>
            </a:xfrm>
          </p:grpSpPr>
          <p:pic>
            <p:nvPicPr>
              <p:cNvPr id="24" name="图形 25"/>
              <p:cNvPicPr>
                <a:picLocks noChangeAspect="1"/>
              </p:cNvPicPr>
              <p:nvPr/>
            </p:nvPicPr>
            <p:blipFill>
              <a:blip r:embed="rId6"/>
              <a:srcRect l="66643" t="899" r="12708" b="-899"/>
              <a:stretch>
                <a:fillRect/>
              </a:stretch>
            </p:blipFill>
            <p:spPr bwMode="auto">
              <a:xfrm>
                <a:off x="11983922" y="5171354"/>
                <a:ext cx="4035051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" name="图形 26"/>
              <p:cNvPicPr>
                <a:picLocks noChangeAspect="1"/>
              </p:cNvPicPr>
              <p:nvPr/>
            </p:nvPicPr>
            <p:blipFill>
              <a:blip r:embed="rId6"/>
              <a:srcRect l="8421" r="69594"/>
              <a:stretch>
                <a:fillRect/>
              </a:stretch>
            </p:blipFill>
            <p:spPr bwMode="auto">
              <a:xfrm>
                <a:off x="596924" y="4950402"/>
                <a:ext cx="4565129" cy="3740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" name="图形 27"/>
              <p:cNvPicPr>
                <a:picLocks noChangeAspect="1"/>
              </p:cNvPicPr>
              <p:nvPr/>
            </p:nvPicPr>
            <p:blipFill>
              <a:blip r:embed="rId6"/>
              <a:srcRect l="30070" r="35921"/>
              <a:stretch>
                <a:fillRect/>
              </a:stretch>
            </p:blipFill>
            <p:spPr bwMode="auto">
              <a:xfrm>
                <a:off x="5284486" y="5171355"/>
                <a:ext cx="6644878" cy="35191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34" name="图片 15"/>
          <p:cNvPicPr>
            <a:picLocks noChangeAspect="1"/>
          </p:cNvPicPr>
          <p:nvPr userDrawn="1"/>
        </p:nvPicPr>
        <p:blipFill>
          <a:blip r:embed="rId7"/>
          <a:srcRect t="29984" b="36768"/>
          <a:stretch>
            <a:fillRect/>
          </a:stretch>
        </p:blipFill>
        <p:spPr bwMode="auto">
          <a:xfrm>
            <a:off x="-8732" y="1417639"/>
            <a:ext cx="12192001" cy="26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" name="组合 6"/>
          <p:cNvGrpSpPr/>
          <p:nvPr userDrawn="1"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31" name="矩形 30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5" name="组合 6"/>
          <p:cNvGrpSpPr/>
          <p:nvPr userDrawn="1"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46" name="矩形 45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矩形 26"/>
          <p:cNvSpPr/>
          <p:nvPr userDrawn="1"/>
        </p:nvSpPr>
        <p:spPr>
          <a:xfrm>
            <a:off x="31752" y="1414464"/>
            <a:ext cx="12180888" cy="2674937"/>
          </a:xfrm>
          <a:prstGeom prst="rect">
            <a:avLst/>
          </a:prstGeom>
          <a:solidFill>
            <a:srgbClr val="0C2DB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7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3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67336" y="-139700"/>
            <a:ext cx="1224440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3775" y="6356350"/>
            <a:ext cx="2744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2FFCA-F427-4EE4-9A40-99379FAB23F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6" name="矩形 16"/>
          <p:cNvSpPr/>
          <p:nvPr userDrawn="1"/>
        </p:nvSpPr>
        <p:spPr>
          <a:xfrm>
            <a:off x="-47008" y="585470"/>
            <a:ext cx="12243136" cy="149860"/>
          </a:xfrm>
          <a:prstGeom prst="rect">
            <a:avLst/>
          </a:prstGeom>
          <a:gradFill>
            <a:gsLst>
              <a:gs pos="55000">
                <a:srgbClr val="1745A5"/>
              </a:gs>
              <a:gs pos="100000">
                <a:srgbClr val="1745A5"/>
              </a:gs>
              <a:gs pos="19000">
                <a:srgbClr val="BFBFBF">
                  <a:alpha val="33000"/>
                </a:srgb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800">
              <a:solidFill>
                <a:prstClr val="white"/>
              </a:solidFill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4A45B9A-7933-6271-FC29-58B550720B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370" y="-1"/>
            <a:ext cx="2336721" cy="52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7" name="组合 6"/>
          <p:cNvGrpSpPr/>
          <p:nvPr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3" name="矩形 2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1961038" y="1920875"/>
            <a:ext cx="8332787" cy="1589088"/>
          </a:xfrm>
        </p:spPr>
        <p:txBody>
          <a:bodyPr/>
          <a:lstStyle/>
          <a:p>
            <a:pPr algn="ctr">
              <a:lnSpc>
                <a:spcPts val="6000"/>
              </a:lnSpc>
              <a:spcBef>
                <a:spcPts val="0"/>
              </a:spcBef>
              <a:defRPr/>
            </a:pPr>
            <a:r>
              <a:rPr lang="zh-CN" alt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工业软件产业发展中心</a:t>
            </a:r>
            <a:endParaRPr lang="en-US" altLang="zh-CN" sz="3600" dirty="0">
              <a:solidFill>
                <a:schemeClr val="accent1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>
              <a:lnSpc>
                <a:spcPts val="6000"/>
              </a:lnSpc>
              <a:spcBef>
                <a:spcPts val="0"/>
              </a:spcBef>
              <a:defRPr/>
            </a:pPr>
            <a:r>
              <a:rPr lang="en-US" altLang="zh-CN" sz="2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—— </a:t>
            </a:r>
            <a:r>
              <a:rPr lang="zh-CN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基于</a:t>
            </a:r>
            <a:r>
              <a:rPr lang="en-US" altLang="zh-CN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ebpf</a:t>
            </a:r>
            <a:r>
              <a:rPr lang="zh-CN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的慢查询可观测性分析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75491" y="4328160"/>
            <a:ext cx="3103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91B386A-F175-CE15-DBAD-68488E1AABF8}"/>
              </a:ext>
            </a:extLst>
          </p:cNvPr>
          <p:cNvSpPr txBox="1"/>
          <p:nvPr/>
        </p:nvSpPr>
        <p:spPr>
          <a:xfrm>
            <a:off x="152400" y="30480"/>
            <a:ext cx="9509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一、总体设计思路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75199EA-DD01-B8A8-86FA-09A4875EA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249"/>
            <a:ext cx="12196763" cy="404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52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4062DBD-0E61-A46F-9B6A-6906C27220DD}"/>
              </a:ext>
            </a:extLst>
          </p:cNvPr>
          <p:cNvSpPr txBox="1"/>
          <p:nvPr/>
        </p:nvSpPr>
        <p:spPr>
          <a:xfrm>
            <a:off x="127000" y="0"/>
            <a:ext cx="9154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二、</a:t>
            </a:r>
            <a:r>
              <a:rPr lang="en-US" altLang="zh-CN" sz="2400" b="1" dirty="0" err="1"/>
              <a:t>ebpf</a:t>
            </a:r>
            <a:r>
              <a:rPr lang="zh-CN" altLang="en-US" sz="2400" b="1" dirty="0"/>
              <a:t>开发设计方案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23F277B-9E36-1BBF-F9DA-BFA95BE0D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19" y="875167"/>
            <a:ext cx="8348724" cy="575931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2A8639F-B6EF-EEB9-194F-A77C02227CE8}"/>
              </a:ext>
            </a:extLst>
          </p:cNvPr>
          <p:cNvSpPr txBox="1"/>
          <p:nvPr/>
        </p:nvSpPr>
        <p:spPr>
          <a:xfrm>
            <a:off x="8671560" y="2077720"/>
            <a:ext cx="33121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用</a:t>
            </a:r>
            <a:r>
              <a:rPr lang="en-US" altLang="zh-CN" dirty="0"/>
              <a:t>python</a:t>
            </a:r>
            <a:r>
              <a:rPr lang="zh-CN" altLang="en-US" dirty="0"/>
              <a:t>开发了一个</a:t>
            </a:r>
            <a:r>
              <a:rPr lang="en-US" altLang="zh-CN" dirty="0"/>
              <a:t>web</a:t>
            </a:r>
            <a:r>
              <a:rPr lang="zh-CN" altLang="en-US" dirty="0"/>
              <a:t>服务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前端发过来需要跟踪的</a:t>
            </a:r>
            <a:r>
              <a:rPr lang="en-US" altLang="zh-CN" dirty="0" err="1"/>
              <a:t>sql</a:t>
            </a:r>
            <a:r>
              <a:rPr lang="zh-CN" altLang="en-US" dirty="0"/>
              <a:t>以及服务器信息后，生产者执行</a:t>
            </a:r>
            <a:r>
              <a:rPr lang="en-US" altLang="zh-CN" dirty="0" err="1"/>
              <a:t>sql</a:t>
            </a:r>
            <a:r>
              <a:rPr lang="zh-CN" altLang="en-US" dirty="0"/>
              <a:t>，消费者拿到执行</a:t>
            </a:r>
            <a:r>
              <a:rPr lang="en-US" altLang="zh-CN" dirty="0" err="1"/>
              <a:t>sql</a:t>
            </a:r>
            <a:r>
              <a:rPr lang="zh-CN" altLang="en-US" dirty="0"/>
              <a:t>的线程号通过</a:t>
            </a:r>
            <a:r>
              <a:rPr lang="en-US" altLang="zh-CN" dirty="0" err="1"/>
              <a:t>ebpf</a:t>
            </a:r>
            <a:r>
              <a:rPr lang="zh-CN" altLang="en-US" dirty="0"/>
              <a:t>去监控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当</a:t>
            </a:r>
            <a:r>
              <a:rPr lang="en-US" altLang="zh-CN" dirty="0" err="1"/>
              <a:t>sql</a:t>
            </a:r>
            <a:r>
              <a:rPr lang="zh-CN" altLang="en-US" dirty="0"/>
              <a:t>执行完成后，生产者通过队列发送执行完成的信号，消费者停止监控，返回数据</a:t>
            </a:r>
          </a:p>
        </p:txBody>
      </p:sp>
    </p:spTree>
    <p:extLst>
      <p:ext uri="{BB962C8B-B14F-4D97-AF65-F5344CB8AC3E}">
        <p14:creationId xmlns:p14="http://schemas.microsoft.com/office/powerpoint/2010/main" val="2738771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2B21087-01EC-E805-53DA-60AEDCB75385}"/>
              </a:ext>
            </a:extLst>
          </p:cNvPr>
          <p:cNvSpPr txBox="1"/>
          <p:nvPr/>
        </p:nvSpPr>
        <p:spPr>
          <a:xfrm>
            <a:off x="71120" y="0"/>
            <a:ext cx="8925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三、</a:t>
            </a:r>
            <a:r>
              <a:rPr lang="en-US" altLang="zh-CN" sz="2400" b="1" dirty="0"/>
              <a:t>bcc/</a:t>
            </a:r>
            <a:r>
              <a:rPr lang="en-US" altLang="zh-CN" sz="2400" b="1" dirty="0" err="1"/>
              <a:t>ebpf</a:t>
            </a:r>
            <a:r>
              <a:rPr lang="zh-CN" altLang="en-US" sz="2400" b="1" dirty="0"/>
              <a:t>监控点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7F172E6-BD9B-FB94-2B61-BA06ED1D5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91850"/>
            <a:ext cx="12196763" cy="515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792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C958F0D-DEEA-B22D-56EC-EF74D9743768}"/>
              </a:ext>
            </a:extLst>
          </p:cNvPr>
          <p:cNvSpPr txBox="1"/>
          <p:nvPr/>
        </p:nvSpPr>
        <p:spPr>
          <a:xfrm>
            <a:off x="86360" y="0"/>
            <a:ext cx="882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四、界面展示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0F54812-EB83-661B-97B0-DFFAC74EF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41" y="789728"/>
            <a:ext cx="9993120" cy="606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05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491" name="组合 10"/>
          <p:cNvGrpSpPr/>
          <p:nvPr/>
        </p:nvGrpSpPr>
        <p:grpSpPr bwMode="auto">
          <a:xfrm>
            <a:off x="134144" y="3995739"/>
            <a:ext cx="11912600" cy="2763837"/>
            <a:chOff x="494773" y="4907679"/>
            <a:chExt cx="15422049" cy="3740059"/>
          </a:xfrm>
        </p:grpSpPr>
        <p:pic>
          <p:nvPicPr>
            <p:cNvPr id="191492" name="图形 11"/>
            <p:cNvPicPr>
              <a:picLocks noChangeAspect="1"/>
            </p:cNvPicPr>
            <p:nvPr/>
          </p:nvPicPr>
          <p:blipFill>
            <a:blip r:embed="rId2"/>
            <a:srcRect l="16225" t="14211" r="35786" b="53214"/>
            <a:stretch>
              <a:fillRect/>
            </a:stretch>
          </p:blipFill>
          <p:spPr bwMode="auto">
            <a:xfrm>
              <a:off x="7576455" y="7609251"/>
              <a:ext cx="2002971" cy="92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91493" name="组合 12"/>
            <p:cNvGrpSpPr/>
            <p:nvPr/>
          </p:nvGrpSpPr>
          <p:grpSpPr bwMode="auto">
            <a:xfrm>
              <a:off x="494773" y="4907679"/>
              <a:ext cx="15422049" cy="3740059"/>
              <a:chOff x="596924" y="4950402"/>
              <a:chExt cx="15422049" cy="3740059"/>
            </a:xfrm>
          </p:grpSpPr>
          <p:pic>
            <p:nvPicPr>
              <p:cNvPr id="191494" name="图形 13"/>
              <p:cNvPicPr>
                <a:picLocks noChangeAspect="1"/>
              </p:cNvPicPr>
              <p:nvPr/>
            </p:nvPicPr>
            <p:blipFill>
              <a:blip r:embed="rId3"/>
              <a:srcRect l="66643" t="899" r="12708" b="-899"/>
              <a:stretch>
                <a:fillRect/>
              </a:stretch>
            </p:blipFill>
            <p:spPr bwMode="auto">
              <a:xfrm>
                <a:off x="11983922" y="5171354"/>
                <a:ext cx="4035051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495" name="图形 14"/>
              <p:cNvPicPr>
                <a:picLocks noChangeAspect="1"/>
              </p:cNvPicPr>
              <p:nvPr/>
            </p:nvPicPr>
            <p:blipFill>
              <a:blip r:embed="rId3"/>
              <a:srcRect l="8421" r="69594"/>
              <a:stretch>
                <a:fillRect/>
              </a:stretch>
            </p:blipFill>
            <p:spPr bwMode="auto">
              <a:xfrm>
                <a:off x="596924" y="4950402"/>
                <a:ext cx="4565129" cy="3740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496" name="图形 27"/>
              <p:cNvPicPr>
                <a:picLocks noChangeAspect="1"/>
              </p:cNvPicPr>
              <p:nvPr/>
            </p:nvPicPr>
            <p:blipFill>
              <a:blip r:embed="rId3"/>
              <a:srcRect l="30070" r="35921"/>
              <a:stretch>
                <a:fillRect/>
              </a:stretch>
            </p:blipFill>
            <p:spPr bwMode="auto">
              <a:xfrm>
                <a:off x="5284486" y="5171354"/>
                <a:ext cx="6644878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8" name="灯片编号占位符 7"/>
          <p:cNvSpPr>
            <a:spLocks noGrp="1"/>
          </p:cNvSpPr>
          <p:nvPr>
            <p:ph type="sldNum" sz="quarter" idx="4294967295"/>
          </p:nvPr>
        </p:nvSpPr>
        <p:spPr>
          <a:xfrm>
            <a:off x="9451975" y="6356350"/>
            <a:ext cx="2744788" cy="365125"/>
          </a:xfrm>
          <a:prstGeom prst="rect">
            <a:avLst/>
          </a:prstGeom>
        </p:spPr>
        <p:txBody>
          <a:bodyPr/>
          <a:lstStyle/>
          <a:p>
            <a:fld id="{C582FFCA-F427-4EE4-9A40-99379FAB23F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895174"/>
      </p:ext>
    </p:extLst>
  </p:cSld>
  <p:clrMapOvr>
    <a:masterClrMapping/>
  </p:clrMapOvr>
</p:sld>
</file>

<file path=ppt/theme/theme1.xml><?xml version="1.0" encoding="utf-8"?>
<a:theme xmlns:a="http://schemas.openxmlformats.org/drawingml/2006/main" name="首页母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内容页母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2700">
          <a:solidFill>
            <a:schemeClr val="bg1">
              <a:lumMod val="5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PPT模板</Template>
  <TotalTime>11695</TotalTime>
  <Words>102</Words>
  <Application>Microsoft Office PowerPoint</Application>
  <PresentationFormat>自定义</PresentationFormat>
  <Paragraphs>11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inpin heiti</vt:lpstr>
      <vt:lpstr>等线</vt:lpstr>
      <vt:lpstr>微软雅黑</vt:lpstr>
      <vt:lpstr>Arial</vt:lpstr>
      <vt:lpstr>Calibri</vt:lpstr>
      <vt:lpstr>首页母版</vt:lpstr>
      <vt:lpstr>内容页母版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Huawei Technologies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Yangdingyuan (Aaron)</dc:creator>
  <cp:lastModifiedBy>luomeng@ncti-gba.cn</cp:lastModifiedBy>
  <cp:revision>1564</cp:revision>
  <dcterms:created xsi:type="dcterms:W3CDTF">2019-12-17T11:04:00Z</dcterms:created>
  <dcterms:modified xsi:type="dcterms:W3CDTF">2022-10-13T06:46:59Z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(3)PZaq25VZsH/iTLnsXv2m6AISq9g8DEBwYeTpp/9szhdUtlZ2ZjmjP555ycX7Z9wT0NykBpm4
BTm6psvo6fRPxMqwetM4Er5FnUUMUENkKVVq8oKvYy/sRrk4yXgKgs28+6C6DmPb51l6nkya
jV7eFNBYlsjj5kuWp/uuR2NRMghPl//4qIPuXMQo/TtKxm22F5ospcBrIqxNg3yF34u4QmDh
H22I9VfJoNqnTWTrWB</vt:lpwstr>
  </property>
  <property fmtid="{D5CDD505-2E9C-101B-9397-08002B2CF9AE}" pid="3" name="_2015_ms_pID_7253431">
    <vt:lpwstr>MISyUuaIGOkAzKTvdgIR4ohDLiQC0s99NeuXsc4qjss1i7mjsq3myW
nGqf7jACgjG0WV8NRgHhwQ6VtmI4sOGUNXmySbTgGSSlihAEi092jw940Gk7vlJtBeliUyxu
cPxnyb9iwI+tl0sN5sGjJ0sNjQBiBcXwjta5ftRSwz8hg33wnFSuzoamJSQFAkFQF0sWH9uE
Je4mnhjVZGjYbX8txfrhp3PpXsv7TtjKRut4</vt:lpwstr>
  </property>
  <property fmtid="{D5CDD505-2E9C-101B-9397-08002B2CF9AE}" pid="4" name="_2015_ms_pID_7253432">
    <vt:lpwstr>ww==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1650940794</vt:lpwstr>
  </property>
  <property fmtid="{D5CDD505-2E9C-101B-9397-08002B2CF9AE}" pid="9" name="ICV">
    <vt:lpwstr>717899956FCF434FAED7680041A7B7EF</vt:lpwstr>
  </property>
  <property fmtid="{D5CDD505-2E9C-101B-9397-08002B2CF9AE}" pid="10" name="KSOProductBuildVer">
    <vt:lpwstr>2052-11.1.0.10356</vt:lpwstr>
  </property>
</Properties>
</file>